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7" r:id="rId2"/>
    <p:sldId id="311" r:id="rId3"/>
    <p:sldId id="312" r:id="rId4"/>
    <p:sldId id="301" r:id="rId5"/>
    <p:sldId id="308" r:id="rId6"/>
    <p:sldId id="323" r:id="rId7"/>
    <p:sldId id="324" r:id="rId8"/>
    <p:sldId id="314" r:id="rId9"/>
    <p:sldId id="318" r:id="rId10"/>
    <p:sldId id="288" r:id="rId11"/>
    <p:sldId id="310" r:id="rId12"/>
    <p:sldId id="313" r:id="rId13"/>
    <p:sldId id="309" r:id="rId14"/>
    <p:sldId id="333" r:id="rId15"/>
    <p:sldId id="336" r:id="rId16"/>
    <p:sldId id="337" r:id="rId17"/>
    <p:sldId id="332" r:id="rId18"/>
    <p:sldId id="334" r:id="rId19"/>
    <p:sldId id="335" r:id="rId20"/>
    <p:sldId id="315" r:id="rId21"/>
    <p:sldId id="329" r:id="rId22"/>
    <p:sldId id="321" r:id="rId23"/>
    <p:sldId id="297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CA17"/>
    <a:srgbClr val="051741"/>
    <a:srgbClr val="FFC000"/>
    <a:srgbClr val="FAE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26" autoAdjust="0"/>
    <p:restoredTop sz="90068" autoAdjust="0"/>
  </p:normalViewPr>
  <p:slideViewPr>
    <p:cSldViewPr snapToGrid="0">
      <p:cViewPr varScale="1">
        <p:scale>
          <a:sx n="60" d="100"/>
          <a:sy n="60" d="100"/>
        </p:scale>
        <p:origin x="119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wmf"/><Relationship Id="rId1" Type="http://schemas.openxmlformats.org/officeDocument/2006/relationships/image" Target="../media/image13.wmf"/></Relationships>
</file>

<file path=ppt/media/image1.png>
</file>

<file path=ppt/media/image10.png>
</file>

<file path=ppt/media/image11.png>
</file>

<file path=ppt/media/image12.png>
</file>

<file path=ppt/media/image13.wmf>
</file>

<file path=ppt/media/image14.wmf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스퀘어OTF Bold" panose="020B0600000101010101" pitchFamily="34" charset="-127"/>
                <a:ea typeface="나눔스퀘어OTF Bold" panose="020B0600000101010101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스퀘어OTF Bold" panose="020B0600000101010101" pitchFamily="34" charset="-127"/>
                <a:ea typeface="나눔스퀘어OTF Bold" panose="020B0600000101010101" pitchFamily="34" charset="-127"/>
              </a:defRPr>
            </a:lvl1pPr>
          </a:lstStyle>
          <a:p>
            <a:fld id="{3791555E-800E-4AE2-A2AC-635B69C0C686}" type="datetimeFigureOut">
              <a:rPr lang="ko-KR" altLang="en-US" smtClean="0"/>
              <a:pPr/>
              <a:t>2020-12-07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스퀘어OTF Bold" panose="020B0600000101010101" pitchFamily="34" charset="-127"/>
                <a:ea typeface="나눔스퀘어OTF Bold" panose="020B0600000101010101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스퀘어OTF Bold" panose="020B0600000101010101" pitchFamily="34" charset="-127"/>
                <a:ea typeface="나눔스퀘어OTF Bold" panose="020B0600000101010101" pitchFamily="34" charset="-127"/>
              </a:defRPr>
            </a:lvl1pPr>
          </a:lstStyle>
          <a:p>
            <a:fld id="{0BC23C9D-9B98-40D5-8F15-CC08B032630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2252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스퀘어OTF Bold" panose="020B0600000101010101" pitchFamily="34" charset="-127"/>
        <a:ea typeface="나눔스퀘어OTF Bold" panose="020B0600000101010101" pitchFamily="34" charset="-127"/>
        <a:cs typeface="+mn-cs"/>
      </a:defRPr>
    </a:lvl1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05034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C23C9D-9B98-40D5-8F15-CC08B0326308}" type="slidenum">
              <a:rPr lang="ko-KR" altLang="en-US" smtClean="0"/>
              <a:pPr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7547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C23C9D-9B98-40D5-8F15-CC08B0326308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38131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이투데이</a:t>
            </a:r>
            <a:r>
              <a:rPr lang="en-US" altLang="ko-KR" dirty="0"/>
              <a:t>, 2020.05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C23C9D-9B98-40D5-8F15-CC08B0326308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8637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* </a:t>
            </a:r>
            <a:r>
              <a:rPr lang="ko-KR" altLang="en-US" dirty="0" err="1"/>
              <a:t>오픈서베이</a:t>
            </a:r>
            <a:r>
              <a:rPr lang="en-US" altLang="ko-KR" dirty="0"/>
              <a:t>, 2020.01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C23C9D-9B98-40D5-8F15-CC08B0326308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32532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C23C9D-9B98-40D5-8F15-CC08B0326308}" type="slidenum">
              <a:rPr lang="ko-KR" altLang="en-US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74603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56577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* </a:t>
            </a:r>
            <a:r>
              <a:rPr lang="ko-KR" altLang="en-US" dirty="0" err="1"/>
              <a:t>오픈서베이</a:t>
            </a:r>
            <a:r>
              <a:rPr lang="en-US" altLang="ko-KR" dirty="0"/>
              <a:t>, 2020.01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C23C9D-9B98-40D5-8F15-CC08B0326308}" type="slidenum">
              <a:rPr lang="ko-KR" altLang="en-US" smtClean="0"/>
              <a:pPr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93278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73899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C23C9D-9B98-40D5-8F15-CC08B0326308}" type="slidenum">
              <a:rPr lang="ko-KR" altLang="en-US" smtClean="0"/>
              <a:pPr/>
              <a:t>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741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9BEE62-9E72-438A-A32F-11A62D4EEA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CA79B0C-EBB8-457A-A01C-9C90D16EBD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96E4D7-1242-4D46-8DD7-74BD47998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2B782-55D2-48A5-9150-82AEBB7C8880}" type="datetimeFigureOut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C305B4-195A-4869-8BD9-C623E58D6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2ADE1F-D61D-490E-8E37-9F66D6E38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404C3-0CCA-4A70-9BAB-2A8D870A1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9849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24172A-7616-4367-B0F3-60C531A83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7C5AD51-77A7-41C8-9DC3-E7153C2167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5C53C9-DF4F-4870-BCAE-813E55DF6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2B782-55D2-48A5-9150-82AEBB7C8880}" type="datetimeFigureOut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62BACC-41C3-4425-B76E-AD27E43AE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74BF6F-9D49-4652-8A3F-5FD2D7210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404C3-0CCA-4A70-9BAB-2A8D870A1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3744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60C2B1-17DF-4B0E-BE88-0A1CF17005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C180AE1-E1CE-4FF4-957C-7648A41E26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8163F2-01D7-403B-9B2C-77E45FC6D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2B782-55D2-48A5-9150-82AEBB7C8880}" type="datetimeFigureOut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F0D414-09E3-4E64-9540-DC1CDF3A2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9201D4-F651-4891-ADC0-03E85DCDE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404C3-0CCA-4A70-9BAB-2A8D870A1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02686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924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8EA26B-C72E-463D-87BD-E5CA6354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B2F43B-F924-43F4-8BE4-B5EDC6182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EE1A44-25EA-448D-8504-1EF36886F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2B782-55D2-48A5-9150-82AEBB7C8880}" type="datetimeFigureOut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D677F0-61B8-41C6-9ABC-B42B1FD5D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418B49-CB34-428E-B21D-E9ECF2AA8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404C3-0CCA-4A70-9BAB-2A8D870A1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1067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8664A3-538A-48B3-95F3-35FF4B7B6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1EE51F-DF33-4DAE-A2AD-BD9770CF3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7A2620-2663-4CD8-8F2D-BB36C727C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2B782-55D2-48A5-9150-82AEBB7C8880}" type="datetimeFigureOut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DECCDE-0F20-456F-B7A9-1804BFF0A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CF3935-CFCD-4B93-8263-CA3BB0029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404C3-0CCA-4A70-9BAB-2A8D870A1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6320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63DBD0-4239-4542-971E-7457EA9F4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FA6D22-5EB8-44B2-A9FA-0E10D08294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9864DA-A812-4FF7-981A-E8D6096054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D8D4EE-7CC9-4DF1-BDCB-2E913B430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2B782-55D2-48A5-9150-82AEBB7C8880}" type="datetimeFigureOut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2B4AEAA-53FF-4879-8E07-14AD8DAA1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13C422-C90B-4BA1-B185-6C32B6E28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404C3-0CCA-4A70-9BAB-2A8D870A1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3023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26F6A9-CA8D-435E-8524-19BFD0273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835A24-05FB-431F-AA3A-7548E028AA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57BFA41-6B3E-4219-83BC-3645BC3EC8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14472B-EC9B-4E48-92FC-753C211EC1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BD14EAA-244A-4E39-AA90-32DD4DC30B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F1BC4B1-EE4A-4AB9-A78C-E6042D27D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2B782-55D2-48A5-9150-82AEBB7C8880}" type="datetimeFigureOut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6D7E343-A499-4B5E-AEBE-303B719A0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EF2946D-C42F-4CA9-9748-D611EEB8D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404C3-0CCA-4A70-9BAB-2A8D870A1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0227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F54A24-0EFA-41F2-A845-F854039C4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68DBB1D-D0E3-41C3-B45E-5F3A392C7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2B782-55D2-48A5-9150-82AEBB7C8880}" type="datetimeFigureOut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42B6251-32E8-41EA-BD5F-59A3879F8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30FD7B9-4552-43E9-B049-1BF79B837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404C3-0CCA-4A70-9BAB-2A8D870A1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3196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5DF95BF-20C5-42B7-9ABE-BA5E6940F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2B782-55D2-48A5-9150-82AEBB7C8880}" type="datetimeFigureOut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A9ED53-1DF6-4D71-A91E-99190748D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B66FF7-9DE1-4CB5-B22E-835B49B70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404C3-0CCA-4A70-9BAB-2A8D870A1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9864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3337E0-5734-43A4-A256-2DEDA545D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110467-D9CD-47BF-AD0B-A3F4CFC34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6479FC3-7A86-48A6-B9C9-A6985F580C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8A98668-5154-4212-AB32-D892125A7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2B782-55D2-48A5-9150-82AEBB7C8880}" type="datetimeFigureOut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424476-9CBA-4846-AD90-DB12A0610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AC66F0-21F6-47BC-A2EA-FF41970AF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404C3-0CCA-4A70-9BAB-2A8D870A1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2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497AB6-027E-4622-876F-A8C8C7DE5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D41C367-2CDF-42C0-A632-1A3414C452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076FAE-6EEC-45E7-BBB8-87B86032BF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D06D953-4C62-4C0A-8C9A-4AC37E6A0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2B782-55D2-48A5-9150-82AEBB7C8880}" type="datetimeFigureOut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D76CDEB-312B-4196-866D-72E19AE37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106204-E731-4CD7-BFAA-9AF6856B9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404C3-0CCA-4A70-9BAB-2A8D870A1A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114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9E36BBA-11DB-441F-A20F-0E6A26C4A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4D42666-DD9A-4AE8-B78D-CF2AA49CFD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01AD58-76A8-4040-8021-996DF35001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defRPr>
            </a:lvl1pPr>
          </a:lstStyle>
          <a:p>
            <a:fld id="{2852B782-55D2-48A5-9150-82AEBB7C8880}" type="datetimeFigureOut">
              <a:rPr lang="ko-KR" altLang="en-US" smtClean="0"/>
              <a:pPr/>
              <a:t>2020-12-07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6414CF-9F12-444A-AE4C-5C841D03F9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2A42EF-F26F-485A-8A00-A32813667B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defRPr>
            </a:lvl1pPr>
          </a:lstStyle>
          <a:p>
            <a:fld id="{7C1404C3-0CCA-4A70-9BAB-2A8D870A1AB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6019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스퀘어OTF Bold" panose="020B0600000101010101" pitchFamily="34" charset="-127"/>
          <a:ea typeface="나눔스퀘어OTF Bold" panose="020B0600000101010101" pitchFamily="34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스퀘어OTF Bold" panose="020B0600000101010101" pitchFamily="34" charset="-127"/>
          <a:ea typeface="나눔스퀘어OTF Bold" panose="020B0600000101010101" pitchFamily="34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스퀘어OTF Bold" panose="020B0600000101010101" pitchFamily="34" charset="-127"/>
          <a:ea typeface="나눔스퀘어OTF Bold" panose="020B0600000101010101" pitchFamily="34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스퀘어OTF Bold" panose="020B0600000101010101" pitchFamily="34" charset="-127"/>
          <a:ea typeface="나눔스퀘어OTF Bold" panose="020B0600000101010101" pitchFamily="34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OTF Bold" panose="020B0600000101010101" pitchFamily="34" charset="-127"/>
          <a:ea typeface="나눔스퀘어OTF Bold" panose="020B0600000101010101" pitchFamily="34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OTF Bold" panose="020B0600000101010101" pitchFamily="34" charset="-127"/>
          <a:ea typeface="나눔스퀘어OTF Bold" panose="020B0600000101010101" pitchFamily="34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wmf"/><Relationship Id="rId3" Type="http://schemas.openxmlformats.org/officeDocument/2006/relationships/notesSlide" Target="../notesSlides/notesSlide7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14.wmf"/><Relationship Id="rId4" Type="http://schemas.openxmlformats.org/officeDocument/2006/relationships/image" Target="../media/image15.jpg"/><Relationship Id="rId9" Type="http://schemas.openxmlformats.org/officeDocument/2006/relationships/oleObject" Target="../embeddings/oleObject2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UDT&#54016;%20&#49884;&#50672;%20&#50689;&#49345;.mp4" TargetMode="Externa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555DA77-1554-45AD-951E-4FFBD852B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CA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5BAB327-E2B1-4D4A-A399-49B5888EE5A0}"/>
              </a:ext>
            </a:extLst>
          </p:cNvPr>
          <p:cNvSpPr/>
          <p:nvPr/>
        </p:nvSpPr>
        <p:spPr>
          <a:xfrm>
            <a:off x="953082" y="2173248"/>
            <a:ext cx="10285835" cy="1778000"/>
          </a:xfrm>
          <a:prstGeom prst="rect">
            <a:avLst/>
          </a:prstGeom>
          <a:noFill/>
          <a:ln w="127000">
            <a:solidFill>
              <a:srgbClr val="0517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03153D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DD0B1A-57F4-4262-A9CD-825FD4FE7E79}"/>
              </a:ext>
            </a:extLst>
          </p:cNvPr>
          <p:cNvSpPr txBox="1"/>
          <p:nvPr/>
        </p:nvSpPr>
        <p:spPr>
          <a:xfrm>
            <a:off x="7127534" y="5903893"/>
            <a:ext cx="6176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spc="-300" dirty="0">
                <a:solidFill>
                  <a:srgbClr val="05174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# </a:t>
            </a:r>
            <a:r>
              <a:rPr lang="ko-KR" altLang="en-US" sz="2400" spc="-300" dirty="0" err="1">
                <a:solidFill>
                  <a:srgbClr val="05174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황인범</a:t>
            </a:r>
            <a:r>
              <a:rPr lang="ko-KR" altLang="en-US" sz="2400" spc="-300" dirty="0">
                <a:solidFill>
                  <a:srgbClr val="05174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 </a:t>
            </a:r>
            <a:r>
              <a:rPr lang="en-US" altLang="ko-KR" sz="2400" spc="-300" dirty="0">
                <a:solidFill>
                  <a:srgbClr val="05174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# </a:t>
            </a:r>
            <a:r>
              <a:rPr lang="ko-KR" altLang="en-US" sz="2400" spc="-300" dirty="0">
                <a:solidFill>
                  <a:srgbClr val="05174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박세진  </a:t>
            </a:r>
            <a:r>
              <a:rPr lang="en-US" altLang="ko-KR" sz="2400" spc="-300" dirty="0">
                <a:solidFill>
                  <a:srgbClr val="05174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# </a:t>
            </a:r>
            <a:r>
              <a:rPr lang="ko-KR" altLang="en-US" sz="2400" spc="-300" dirty="0">
                <a:solidFill>
                  <a:srgbClr val="05174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이경현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19B59D-D59F-4786-8C04-7DB4606EA807}"/>
              </a:ext>
            </a:extLst>
          </p:cNvPr>
          <p:cNvSpPr txBox="1"/>
          <p:nvPr/>
        </p:nvSpPr>
        <p:spPr>
          <a:xfrm>
            <a:off x="1571362" y="2646749"/>
            <a:ext cx="90492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spc="-300" dirty="0">
                <a:solidFill>
                  <a:srgbClr val="05174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# </a:t>
            </a:r>
            <a:r>
              <a:rPr lang="ko-KR" altLang="en-US" sz="4800" spc="-300" dirty="0">
                <a:solidFill>
                  <a:srgbClr val="05174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수요 예측을 통한 물류 최적화 시스템</a:t>
            </a:r>
          </a:p>
        </p:txBody>
      </p:sp>
    </p:spTree>
    <p:extLst>
      <p:ext uri="{BB962C8B-B14F-4D97-AF65-F5344CB8AC3E}">
        <p14:creationId xmlns:p14="http://schemas.microsoft.com/office/powerpoint/2010/main" val="40730423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 preferRelativeResize="0">
            <a:picLocks/>
          </p:cNvPicPr>
          <p:nvPr/>
        </p:nvPicPr>
        <p:blipFill rotWithShape="1">
          <a:blip r:embed="rId2"/>
          <a:srcRect b="1016"/>
          <a:stretch/>
        </p:blipFill>
        <p:spPr>
          <a:xfrm>
            <a:off x="1146426" y="1119739"/>
            <a:ext cx="9794476" cy="5653192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65758EF-5BA9-468C-90D6-68C9BF4D17CA}"/>
              </a:ext>
            </a:extLst>
          </p:cNvPr>
          <p:cNvCxnSpPr>
            <a:cxnSpLocks/>
          </p:cNvCxnSpPr>
          <p:nvPr/>
        </p:nvCxnSpPr>
        <p:spPr>
          <a:xfrm>
            <a:off x="516000" y="1119739"/>
            <a:ext cx="11160000" cy="0"/>
          </a:xfrm>
          <a:prstGeom prst="line">
            <a:avLst/>
          </a:prstGeom>
          <a:ln w="19050">
            <a:solidFill>
              <a:srgbClr val="F9CA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725EFFF-7A37-46BD-B6D9-363FD170414C}"/>
              </a:ext>
            </a:extLst>
          </p:cNvPr>
          <p:cNvSpPr txBox="1"/>
          <p:nvPr/>
        </p:nvSpPr>
        <p:spPr>
          <a:xfrm>
            <a:off x="0" y="36288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서비스 모델 제안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AB0A8E-1B76-4B9D-81DD-B0B70338708D}"/>
              </a:ext>
            </a:extLst>
          </p:cNvPr>
          <p:cNvSpPr txBox="1"/>
          <p:nvPr/>
        </p:nvSpPr>
        <p:spPr>
          <a:xfrm>
            <a:off x="111760" y="66040"/>
            <a:ext cx="6935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OTF Bold" panose="020B0600000101010101" pitchFamily="34" charset="-127"/>
                <a:ea typeface="나눔스퀘어 Light" panose="020B0600000101010101"/>
              </a:rPr>
              <a:t>Part 2</a:t>
            </a:r>
            <a:endParaRPr lang="ko-KR" altLang="en-US" sz="1400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</p:spTree>
    <p:extLst>
      <p:ext uri="{BB962C8B-B14F-4D97-AF65-F5344CB8AC3E}">
        <p14:creationId xmlns:p14="http://schemas.microsoft.com/office/powerpoint/2010/main" val="1909014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1DCCB0BD-3CB7-40D0-BA62-B33BB300BE8A}"/>
              </a:ext>
            </a:extLst>
          </p:cNvPr>
          <p:cNvCxnSpPr>
            <a:cxnSpLocks/>
          </p:cNvCxnSpPr>
          <p:nvPr/>
        </p:nvCxnSpPr>
        <p:spPr>
          <a:xfrm>
            <a:off x="516000" y="1119739"/>
            <a:ext cx="11160000" cy="0"/>
          </a:xfrm>
          <a:prstGeom prst="line">
            <a:avLst/>
          </a:prstGeom>
          <a:ln w="19050">
            <a:solidFill>
              <a:srgbClr val="F9CA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C3C4525-10C9-4D89-9D82-E87E7AEEB614}"/>
              </a:ext>
            </a:extLst>
          </p:cNvPr>
          <p:cNvSpPr txBox="1"/>
          <p:nvPr/>
        </p:nvSpPr>
        <p:spPr>
          <a:xfrm>
            <a:off x="111760" y="66040"/>
            <a:ext cx="6935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OTF Bold" panose="020B0600000101010101" pitchFamily="34" charset="-127"/>
                <a:ea typeface="나눔스퀘어 Light" panose="020B0600000101010101"/>
              </a:rPr>
              <a:t>Part 2</a:t>
            </a:r>
            <a:endParaRPr lang="ko-KR" altLang="en-US" sz="1400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8F3CA2B-D5C5-4956-BD6B-F484073B8ACB}"/>
              </a:ext>
            </a:extLst>
          </p:cNvPr>
          <p:cNvSpPr/>
          <p:nvPr/>
        </p:nvSpPr>
        <p:spPr>
          <a:xfrm>
            <a:off x="0" y="5669654"/>
            <a:ext cx="12192000" cy="1188346"/>
          </a:xfrm>
          <a:prstGeom prst="rect">
            <a:avLst/>
          </a:prstGeom>
          <a:solidFill>
            <a:srgbClr val="051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1E7FC6C-6DEA-414D-9AA0-773CFADF5192}"/>
              </a:ext>
            </a:extLst>
          </p:cNvPr>
          <p:cNvSpPr/>
          <p:nvPr/>
        </p:nvSpPr>
        <p:spPr>
          <a:xfrm>
            <a:off x="0" y="5906464"/>
            <a:ext cx="12206480" cy="6718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NanumSquareOTF ExtraBold" panose="020B0600000101010101" pitchFamily="34" charset="-127"/>
                <a:ea typeface="나눔스퀘어 Light" panose="020B0600000101010101"/>
                <a:sym typeface="Wingdings" panose="05000000000000000000" pitchFamily="2" charset="2"/>
              </a:rPr>
              <a:t> </a:t>
            </a:r>
            <a:r>
              <a:rPr lang="ko-KR" altLang="en-US" sz="2800" b="1" dirty="0">
                <a:solidFill>
                  <a:schemeClr val="bg1"/>
                </a:solidFill>
                <a:latin typeface="NanumSquareOTF ExtraBold" panose="020B0600000101010101" pitchFamily="34" charset="-127"/>
                <a:ea typeface="나눔스퀘어 Light" panose="020B0600000101010101"/>
                <a:sym typeface="Wingdings" panose="05000000000000000000" pitchFamily="2" charset="2"/>
              </a:rPr>
              <a:t>물류 데이터와 판매처 데이터를 통해 물류시스템을 최적화 </a:t>
            </a:r>
            <a:r>
              <a:rPr lang="en-US" altLang="ko-KR" sz="2800" b="1" dirty="0">
                <a:solidFill>
                  <a:schemeClr val="bg1"/>
                </a:solidFill>
                <a:latin typeface="NanumSquareOTF ExtraBold" panose="020B0600000101010101" pitchFamily="34" charset="-127"/>
                <a:ea typeface="나눔스퀘어 Light" panose="020B0600000101010101"/>
                <a:sym typeface="Wingdings" panose="05000000000000000000" pitchFamily="2" charset="2"/>
              </a:rPr>
              <a:t> </a:t>
            </a:r>
            <a:endParaRPr lang="en-US" altLang="ko-KR" sz="2800" dirty="0">
              <a:solidFill>
                <a:schemeClr val="bg1"/>
              </a:solidFill>
              <a:latin typeface="NanumSquareOTF" panose="020B0600000101010101" pitchFamily="34" charset="-127"/>
              <a:ea typeface="나눔스퀘어 Light" panose="020B0600000101010101"/>
              <a:sym typeface="Wingdings" panose="05000000000000000000" pitchFamily="2" charset="2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2171CE8-8C97-44DD-81D9-D616A66E7226}"/>
              </a:ext>
            </a:extLst>
          </p:cNvPr>
          <p:cNvSpPr txBox="1"/>
          <p:nvPr/>
        </p:nvSpPr>
        <p:spPr>
          <a:xfrm>
            <a:off x="1250179" y="5936014"/>
            <a:ext cx="9408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NanumSquareOTF ExtraBold" panose="020B0600000101010101" pitchFamily="34" charset="-127"/>
                <a:ea typeface="나눔스퀘어 Light" panose="020B0600000101010101"/>
                <a:sym typeface="Wingdings" panose="05000000000000000000" pitchFamily="2" charset="2"/>
              </a:rPr>
              <a:t>▶ </a:t>
            </a:r>
            <a:endParaRPr lang="ko-KR" altLang="en-US" sz="4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93BE684-3D1A-4B17-8884-8566C7BD64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755" y="1484497"/>
            <a:ext cx="1751655" cy="1751655"/>
          </a:xfrm>
          <a:prstGeom prst="rect">
            <a:avLst/>
          </a:prstGeom>
        </p:spPr>
      </p:pic>
      <p:pic>
        <p:nvPicPr>
          <p:cNvPr id="1028" name="Picture 4" descr="창고 - 무료 건물개 아이콘">
            <a:extLst>
              <a:ext uri="{FF2B5EF4-FFF2-40B4-BE49-F238E27FC236}">
                <a16:creationId xmlns:a16="http://schemas.microsoft.com/office/drawing/2014/main" id="{22FA6B13-0687-46BC-8657-CA9583053D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5880" y="3810360"/>
            <a:ext cx="1231182" cy="1231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농장 - 무료 자연개 아이콘">
            <a:extLst>
              <a:ext uri="{FF2B5EF4-FFF2-40B4-BE49-F238E27FC236}">
                <a16:creationId xmlns:a16="http://schemas.microsoft.com/office/drawing/2014/main" id="{D0A30E80-B84D-4B5E-8626-39798CBFB6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388" y="1646620"/>
            <a:ext cx="1518892" cy="1518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레스토랑 테이블 아이콘 - 무료 다운로드, PNG 및 벡터">
            <a:extLst>
              <a:ext uri="{FF2B5EF4-FFF2-40B4-BE49-F238E27FC236}">
                <a16:creationId xmlns:a16="http://schemas.microsoft.com/office/drawing/2014/main" id="{BDB234E5-C6BF-405C-A39F-27C76EE97C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8872" y="1343937"/>
            <a:ext cx="1888740" cy="1888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시장 무료 아이콘 의 For Municipal Tasks">
            <a:extLst>
              <a:ext uri="{FF2B5EF4-FFF2-40B4-BE49-F238E27FC236}">
                <a16:creationId xmlns:a16="http://schemas.microsoft.com/office/drawing/2014/main" id="{059BBCB2-FE4B-40FD-A78E-33B0ACB9B1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8091" y="3546936"/>
            <a:ext cx="1758029" cy="1758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0D7D3A4F-21B5-403C-9CC1-074264CE55AB}"/>
              </a:ext>
            </a:extLst>
          </p:cNvPr>
          <p:cNvSpPr/>
          <p:nvPr/>
        </p:nvSpPr>
        <p:spPr>
          <a:xfrm rot="1687825">
            <a:off x="1446100" y="3298605"/>
            <a:ext cx="1346470" cy="334922"/>
          </a:xfrm>
          <a:prstGeom prst="rightArrow">
            <a:avLst>
              <a:gd name="adj1" fmla="val 24603"/>
              <a:gd name="adj2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90774E4F-FD43-4156-8010-54ED7511968F}"/>
              </a:ext>
            </a:extLst>
          </p:cNvPr>
          <p:cNvSpPr/>
          <p:nvPr/>
        </p:nvSpPr>
        <p:spPr>
          <a:xfrm rot="1687825">
            <a:off x="6611813" y="3187745"/>
            <a:ext cx="1346470" cy="334922"/>
          </a:xfrm>
          <a:prstGeom prst="rightArrow">
            <a:avLst>
              <a:gd name="adj1" fmla="val 24603"/>
              <a:gd name="adj2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화살표: 오른쪽 30">
            <a:extLst>
              <a:ext uri="{FF2B5EF4-FFF2-40B4-BE49-F238E27FC236}">
                <a16:creationId xmlns:a16="http://schemas.microsoft.com/office/drawing/2014/main" id="{A4AB9F8E-0653-445F-AB8E-5DE3C120C303}"/>
              </a:ext>
            </a:extLst>
          </p:cNvPr>
          <p:cNvSpPr/>
          <p:nvPr/>
        </p:nvSpPr>
        <p:spPr>
          <a:xfrm rot="19668859">
            <a:off x="3751042" y="3284299"/>
            <a:ext cx="1346470" cy="334922"/>
          </a:xfrm>
          <a:prstGeom prst="rightArrow">
            <a:avLst>
              <a:gd name="adj1" fmla="val 24603"/>
              <a:gd name="adj2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화살표: 오른쪽 31">
            <a:extLst>
              <a:ext uri="{FF2B5EF4-FFF2-40B4-BE49-F238E27FC236}">
                <a16:creationId xmlns:a16="http://schemas.microsoft.com/office/drawing/2014/main" id="{7828F664-42D0-44E6-831C-97EE4C43AA6C}"/>
              </a:ext>
            </a:extLst>
          </p:cNvPr>
          <p:cNvSpPr/>
          <p:nvPr/>
        </p:nvSpPr>
        <p:spPr>
          <a:xfrm rot="19668859">
            <a:off x="9230123" y="3281907"/>
            <a:ext cx="913856" cy="339707"/>
          </a:xfrm>
          <a:prstGeom prst="rightArrow">
            <a:avLst>
              <a:gd name="adj1" fmla="val 24603"/>
              <a:gd name="adj2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D2E7352-48FB-454A-92B8-D8CA4381E573}"/>
              </a:ext>
            </a:extLst>
          </p:cNvPr>
          <p:cNvSpPr txBox="1"/>
          <p:nvPr/>
        </p:nvSpPr>
        <p:spPr>
          <a:xfrm>
            <a:off x="590787" y="3048011"/>
            <a:ext cx="1117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농장</a:t>
            </a:r>
            <a:r>
              <a:rPr lang="en-US" altLang="ko-KR" dirty="0">
                <a:latin typeface="+mj-ea"/>
                <a:ea typeface="+mj-ea"/>
              </a:rPr>
              <a:t>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77ACCA4-8619-4423-B440-236CF0D8023B}"/>
              </a:ext>
            </a:extLst>
          </p:cNvPr>
          <p:cNvSpPr txBox="1"/>
          <p:nvPr/>
        </p:nvSpPr>
        <p:spPr>
          <a:xfrm>
            <a:off x="5351476" y="2796180"/>
            <a:ext cx="1117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배송</a:t>
            </a:r>
            <a:r>
              <a:rPr lang="en-US" altLang="ko-KR" dirty="0">
                <a:latin typeface="+mj-ea"/>
                <a:ea typeface="+mj-ea"/>
              </a:rPr>
              <a:t>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F7FAC5-C46C-44FB-ADEF-A244486E172F}"/>
              </a:ext>
            </a:extLst>
          </p:cNvPr>
          <p:cNvSpPr txBox="1"/>
          <p:nvPr/>
        </p:nvSpPr>
        <p:spPr>
          <a:xfrm>
            <a:off x="8122787" y="5049691"/>
            <a:ext cx="1117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판매처</a:t>
            </a:r>
            <a:r>
              <a:rPr lang="en-US" altLang="ko-KR" dirty="0">
                <a:latin typeface="+mj-ea"/>
                <a:ea typeface="+mj-ea"/>
              </a:rPr>
              <a:t>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0AD26E6-D5E5-4EC0-92EA-C034AD3425A7}"/>
              </a:ext>
            </a:extLst>
          </p:cNvPr>
          <p:cNvSpPr txBox="1"/>
          <p:nvPr/>
        </p:nvSpPr>
        <p:spPr>
          <a:xfrm>
            <a:off x="10282857" y="3082428"/>
            <a:ext cx="1117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식탁</a:t>
            </a:r>
            <a:r>
              <a:rPr lang="en-US" altLang="ko-KR" dirty="0">
                <a:latin typeface="+mj-ea"/>
                <a:ea typeface="+mj-ea"/>
              </a:rPr>
              <a:t>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50F84E5-A8D3-4F90-B2A8-55B16AD43B5C}"/>
              </a:ext>
            </a:extLst>
          </p:cNvPr>
          <p:cNvSpPr txBox="1"/>
          <p:nvPr/>
        </p:nvSpPr>
        <p:spPr>
          <a:xfrm>
            <a:off x="2603192" y="5065831"/>
            <a:ext cx="1416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물류센터</a:t>
            </a:r>
            <a:r>
              <a:rPr lang="en-US" altLang="ko-KR" dirty="0">
                <a:latin typeface="+mj-ea"/>
                <a:ea typeface="+mj-ea"/>
              </a:rPr>
              <a:t>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5675FBF-B8E3-4C67-B9B8-9B7E5638C504}"/>
              </a:ext>
            </a:extLst>
          </p:cNvPr>
          <p:cNvSpPr txBox="1"/>
          <p:nvPr/>
        </p:nvSpPr>
        <p:spPr>
          <a:xfrm>
            <a:off x="0" y="36288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서비스 모델 제안 </a:t>
            </a:r>
          </a:p>
        </p:txBody>
      </p:sp>
    </p:spTree>
    <p:extLst>
      <p:ext uri="{BB962C8B-B14F-4D97-AF65-F5344CB8AC3E}">
        <p14:creationId xmlns:p14="http://schemas.microsoft.com/office/powerpoint/2010/main" val="2481136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-48260"/>
            <a:ext cx="12192000" cy="6906260"/>
          </a:xfrm>
          <a:prstGeom prst="rect">
            <a:avLst/>
          </a:prstGeom>
          <a:solidFill>
            <a:srgbClr val="F9CA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859280" y="2365077"/>
            <a:ext cx="61874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Light"/>
                <a:ea typeface="나눔스퀘어 Light" panose="020B0600000101010101"/>
              </a:rPr>
              <a:t>03. </a:t>
            </a:r>
            <a:r>
              <a:rPr lang="ko-KR" alt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Light"/>
                <a:ea typeface="나눔스퀘어 Light" panose="020B0600000101010101"/>
              </a:rPr>
              <a:t>데이터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4953000" y="3733800"/>
            <a:ext cx="7239000" cy="1524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262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85D93214-DE94-494D-A5A9-4613EE03D5A2}"/>
              </a:ext>
            </a:extLst>
          </p:cNvPr>
          <p:cNvSpPr>
            <a:spLocks noChangeAspect="1"/>
          </p:cNvSpPr>
          <p:nvPr/>
        </p:nvSpPr>
        <p:spPr>
          <a:xfrm>
            <a:off x="1285280" y="1011165"/>
            <a:ext cx="2844000" cy="2844000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b="1" dirty="0">
                <a:solidFill>
                  <a:schemeClr val="tx2">
                    <a:lumMod val="50000"/>
                  </a:schemeClr>
                </a:solidFill>
                <a:latin typeface="나눔스퀘어 Light"/>
                <a:ea typeface="NanumSquareOTF ExtraBold" panose="020B0600000101010101" pitchFamily="34" charset="-127"/>
              </a:rPr>
              <a:t>제공 데이터</a:t>
            </a:r>
            <a:endParaRPr kumimoji="1" lang="ko-Kore-KR" altLang="en-US" sz="2400" b="1" dirty="0">
              <a:solidFill>
                <a:schemeClr val="tx2">
                  <a:lumMod val="50000"/>
                </a:schemeClr>
              </a:solidFill>
              <a:latin typeface="나눔스퀘어 Light"/>
              <a:ea typeface="NanumSquareOTF ExtraBold" panose="020B0600000101010101" pitchFamily="34" charset="-127"/>
            </a:endParaRPr>
          </a:p>
        </p:txBody>
      </p:sp>
      <p:cxnSp>
        <p:nvCxnSpPr>
          <p:cNvPr id="7" name="직선 연결선[R] 3">
            <a:extLst>
              <a:ext uri="{FF2B5EF4-FFF2-40B4-BE49-F238E27FC236}">
                <a16:creationId xmlns:a16="http://schemas.microsoft.com/office/drawing/2014/main" id="{CCBEE560-85C7-4574-BD9B-2603A5A6CEAB}"/>
              </a:ext>
            </a:extLst>
          </p:cNvPr>
          <p:cNvCxnSpPr>
            <a:cxnSpLocks/>
          </p:cNvCxnSpPr>
          <p:nvPr/>
        </p:nvCxnSpPr>
        <p:spPr>
          <a:xfrm>
            <a:off x="1642094" y="4691805"/>
            <a:ext cx="2082888" cy="0"/>
          </a:xfrm>
          <a:prstGeom prst="line">
            <a:avLst/>
          </a:prstGeom>
          <a:ln w="38100"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2D3777E3-4211-4438-80BD-E8D6ADA315E6}"/>
              </a:ext>
            </a:extLst>
          </p:cNvPr>
          <p:cNvCxnSpPr>
            <a:cxnSpLocks/>
          </p:cNvCxnSpPr>
          <p:nvPr/>
        </p:nvCxnSpPr>
        <p:spPr>
          <a:xfrm>
            <a:off x="2696360" y="3884040"/>
            <a:ext cx="0" cy="334394"/>
          </a:xfrm>
          <a:prstGeom prst="straightConnector1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타원 34">
            <a:extLst>
              <a:ext uri="{FF2B5EF4-FFF2-40B4-BE49-F238E27FC236}">
                <a16:creationId xmlns:a16="http://schemas.microsoft.com/office/drawing/2014/main" id="{4B6A84B7-1835-44BF-AD38-827E5784ACD0}"/>
              </a:ext>
            </a:extLst>
          </p:cNvPr>
          <p:cNvSpPr>
            <a:spLocks noChangeAspect="1"/>
          </p:cNvSpPr>
          <p:nvPr/>
        </p:nvSpPr>
        <p:spPr>
          <a:xfrm>
            <a:off x="8523418" y="1011165"/>
            <a:ext cx="2844000" cy="2844000"/>
          </a:xfrm>
          <a:prstGeom prst="ellipse">
            <a:avLst/>
          </a:prstGeom>
          <a:noFill/>
          <a:ln w="76200">
            <a:solidFill>
              <a:srgbClr val="F9C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b="1" dirty="0">
                <a:solidFill>
                  <a:schemeClr val="tx2">
                    <a:lumMod val="50000"/>
                  </a:schemeClr>
                </a:solidFill>
                <a:latin typeface="나눔스퀘어 Light"/>
                <a:ea typeface="NanumSquareOTF ExtraBold" panose="020B0600000101010101" pitchFamily="34" charset="-127"/>
              </a:rPr>
              <a:t>공공 데이터</a:t>
            </a:r>
            <a:endParaRPr kumimoji="1" lang="en-US" altLang="ko-KR" sz="2400" b="1" dirty="0">
              <a:solidFill>
                <a:schemeClr val="tx2">
                  <a:lumMod val="50000"/>
                </a:schemeClr>
              </a:solidFill>
              <a:latin typeface="나눔스퀘어 Light"/>
              <a:ea typeface="NanumSquareOTF ExtraBold" panose="020B0600000101010101" pitchFamily="34" charset="-127"/>
            </a:endParaRPr>
          </a:p>
          <a:p>
            <a:pPr algn="ctr"/>
            <a:r>
              <a:rPr kumimoji="1" lang="ko-KR" altLang="en-US" sz="2400" b="1" dirty="0">
                <a:solidFill>
                  <a:schemeClr val="tx2">
                    <a:lumMod val="50000"/>
                  </a:schemeClr>
                </a:solidFill>
                <a:latin typeface="나눔스퀘어 Light"/>
                <a:ea typeface="NanumSquareOTF ExtraBold" panose="020B0600000101010101" pitchFamily="34" charset="-127"/>
              </a:rPr>
              <a:t>물류 데이터</a:t>
            </a:r>
            <a:endParaRPr kumimoji="1" lang="ko-Kore-KR" altLang="en-US" sz="2400" b="1" dirty="0">
              <a:solidFill>
                <a:schemeClr val="tx2">
                  <a:lumMod val="50000"/>
                </a:schemeClr>
              </a:solidFill>
              <a:latin typeface="나눔스퀘어 Light"/>
              <a:ea typeface="NanumSquareOTF ExtraBold" panose="020B0600000101010101" pitchFamily="34" charset="-127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DC2720B6-9420-4CA0-B7A4-AAE6B733FAE6}"/>
              </a:ext>
            </a:extLst>
          </p:cNvPr>
          <p:cNvSpPr>
            <a:spLocks noChangeAspect="1"/>
          </p:cNvSpPr>
          <p:nvPr/>
        </p:nvSpPr>
        <p:spPr>
          <a:xfrm>
            <a:off x="4904349" y="1011165"/>
            <a:ext cx="2844000" cy="2844000"/>
          </a:xfrm>
          <a:prstGeom prst="ellipse">
            <a:avLst/>
          </a:prstGeom>
          <a:noFill/>
          <a:ln w="76200">
            <a:solidFill>
              <a:srgbClr val="F9C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b="1" dirty="0">
                <a:solidFill>
                  <a:schemeClr val="tx2">
                    <a:lumMod val="50000"/>
                  </a:schemeClr>
                </a:solidFill>
                <a:latin typeface="나눔스퀘어 Light"/>
                <a:ea typeface="NanumSquareOTF ExtraBold" panose="020B0600000101010101" pitchFamily="34" charset="-127"/>
              </a:rPr>
              <a:t>공공 데이터</a:t>
            </a:r>
            <a:endParaRPr kumimoji="1" lang="en-US" altLang="ko-KR" sz="2400" b="1" dirty="0">
              <a:solidFill>
                <a:schemeClr val="tx2">
                  <a:lumMod val="50000"/>
                </a:schemeClr>
              </a:solidFill>
              <a:latin typeface="나눔스퀘어 Light"/>
              <a:ea typeface="NanumSquareOTF ExtraBold" panose="020B0600000101010101" pitchFamily="34" charset="-127"/>
            </a:endParaRPr>
          </a:p>
          <a:p>
            <a:pPr algn="ctr"/>
            <a:r>
              <a:rPr kumimoji="1" lang="ko-KR" altLang="en-US" sz="2400" b="1" dirty="0">
                <a:solidFill>
                  <a:schemeClr val="tx2">
                    <a:lumMod val="50000"/>
                  </a:schemeClr>
                </a:solidFill>
                <a:latin typeface="나눔스퀘어 Light"/>
                <a:ea typeface="NanumSquareOTF ExtraBold" panose="020B0600000101010101" pitchFamily="34" charset="-127"/>
              </a:rPr>
              <a:t>수요 데이터</a:t>
            </a:r>
            <a:endParaRPr kumimoji="1" lang="en-US" altLang="ko-KR" sz="2400" b="1" dirty="0">
              <a:solidFill>
                <a:schemeClr val="tx2">
                  <a:lumMod val="50000"/>
                </a:schemeClr>
              </a:solidFill>
              <a:latin typeface="나눔스퀘어 Light"/>
              <a:ea typeface="NanumSquareOTF ExtraBold" panose="020B0600000101010101" pitchFamily="34" charset="-127"/>
            </a:endParaRPr>
          </a:p>
        </p:txBody>
      </p: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66690056-B26A-474F-86A1-C7F29299E879}"/>
              </a:ext>
            </a:extLst>
          </p:cNvPr>
          <p:cNvCxnSpPr>
            <a:cxnSpLocks/>
          </p:cNvCxnSpPr>
          <p:nvPr/>
        </p:nvCxnSpPr>
        <p:spPr>
          <a:xfrm>
            <a:off x="9945418" y="3864790"/>
            <a:ext cx="0" cy="334394"/>
          </a:xfrm>
          <a:prstGeom prst="straightConnector1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B1892CA3-E54D-45E0-9260-6A70F287CF7A}"/>
              </a:ext>
            </a:extLst>
          </p:cNvPr>
          <p:cNvCxnSpPr>
            <a:cxnSpLocks/>
          </p:cNvCxnSpPr>
          <p:nvPr/>
        </p:nvCxnSpPr>
        <p:spPr>
          <a:xfrm>
            <a:off x="6375767" y="3858068"/>
            <a:ext cx="0" cy="334394"/>
          </a:xfrm>
          <a:prstGeom prst="straightConnector1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0593A13-20C5-4F2D-AA62-8F3DE49080C6}"/>
              </a:ext>
            </a:extLst>
          </p:cNvPr>
          <p:cNvSpPr txBox="1"/>
          <p:nvPr/>
        </p:nvSpPr>
        <p:spPr>
          <a:xfrm>
            <a:off x="1383690" y="4964157"/>
            <a:ext cx="26471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>
                <a:effectLst/>
                <a:latin typeface="나눔스퀘어"/>
                <a:ea typeface="NanumSquareOTF ExtraBold" panose="020B0600000101010101" pitchFamily="34" charset="-127"/>
              </a:rPr>
              <a:t>가락시장 반입량</a:t>
            </a:r>
            <a:endParaRPr lang="en-US" altLang="ko-KR" sz="1800" dirty="0">
              <a:effectLst/>
              <a:latin typeface="나눔스퀘어"/>
              <a:ea typeface="NanumSquareOTF ExtraBold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 err="1">
                <a:effectLst/>
                <a:latin typeface="나눔스퀘어"/>
                <a:ea typeface="NanumSquareOTF ExtraBold" panose="020B0600000101010101" pitchFamily="34" charset="-127"/>
              </a:rPr>
              <a:t>나이스지니데이터</a:t>
            </a:r>
            <a:endParaRPr lang="ko-KR" altLang="en-US" dirty="0">
              <a:latin typeface="나눔스퀘어"/>
            </a:endParaRPr>
          </a:p>
        </p:txBody>
      </p:sp>
      <p:cxnSp>
        <p:nvCxnSpPr>
          <p:cNvPr id="83" name="직선 연결선[R] 3">
            <a:extLst>
              <a:ext uri="{FF2B5EF4-FFF2-40B4-BE49-F238E27FC236}">
                <a16:creationId xmlns:a16="http://schemas.microsoft.com/office/drawing/2014/main" id="{F34A411F-F8BF-4805-A951-C1D1E96847E9}"/>
              </a:ext>
            </a:extLst>
          </p:cNvPr>
          <p:cNvCxnSpPr>
            <a:cxnSpLocks/>
          </p:cNvCxnSpPr>
          <p:nvPr/>
        </p:nvCxnSpPr>
        <p:spPr>
          <a:xfrm>
            <a:off x="8903974" y="4691805"/>
            <a:ext cx="2082888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[R] 3">
            <a:extLst>
              <a:ext uri="{FF2B5EF4-FFF2-40B4-BE49-F238E27FC236}">
                <a16:creationId xmlns:a16="http://schemas.microsoft.com/office/drawing/2014/main" id="{69F1A290-5211-44F3-8F5B-25C73A472713}"/>
              </a:ext>
            </a:extLst>
          </p:cNvPr>
          <p:cNvCxnSpPr>
            <a:cxnSpLocks/>
          </p:cNvCxnSpPr>
          <p:nvPr/>
        </p:nvCxnSpPr>
        <p:spPr>
          <a:xfrm>
            <a:off x="5284905" y="4733208"/>
            <a:ext cx="2082888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[R] 3">
            <a:extLst>
              <a:ext uri="{FF2B5EF4-FFF2-40B4-BE49-F238E27FC236}">
                <a16:creationId xmlns:a16="http://schemas.microsoft.com/office/drawing/2014/main" id="{CE1D03F5-CC88-4A46-B660-E9FDD589C85E}"/>
              </a:ext>
            </a:extLst>
          </p:cNvPr>
          <p:cNvCxnSpPr>
            <a:cxnSpLocks/>
          </p:cNvCxnSpPr>
          <p:nvPr/>
        </p:nvCxnSpPr>
        <p:spPr>
          <a:xfrm>
            <a:off x="1642094" y="6123964"/>
            <a:ext cx="2082888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[R] 3">
            <a:extLst>
              <a:ext uri="{FF2B5EF4-FFF2-40B4-BE49-F238E27FC236}">
                <a16:creationId xmlns:a16="http://schemas.microsoft.com/office/drawing/2014/main" id="{959BB4CE-DC53-4BB6-AC14-56AF26C52376}"/>
              </a:ext>
            </a:extLst>
          </p:cNvPr>
          <p:cNvCxnSpPr>
            <a:cxnSpLocks/>
          </p:cNvCxnSpPr>
          <p:nvPr/>
        </p:nvCxnSpPr>
        <p:spPr>
          <a:xfrm>
            <a:off x="8903974" y="6123964"/>
            <a:ext cx="2082888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[R] 3">
            <a:extLst>
              <a:ext uri="{FF2B5EF4-FFF2-40B4-BE49-F238E27FC236}">
                <a16:creationId xmlns:a16="http://schemas.microsoft.com/office/drawing/2014/main" id="{2C4DDF4D-510D-449B-84F6-40753198CF91}"/>
              </a:ext>
            </a:extLst>
          </p:cNvPr>
          <p:cNvCxnSpPr>
            <a:cxnSpLocks/>
          </p:cNvCxnSpPr>
          <p:nvPr/>
        </p:nvCxnSpPr>
        <p:spPr>
          <a:xfrm>
            <a:off x="5284905" y="6165367"/>
            <a:ext cx="2082888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48CC1D8-047D-40F1-94FD-234D2B3EB32E}"/>
              </a:ext>
            </a:extLst>
          </p:cNvPr>
          <p:cNvSpPr txBox="1"/>
          <p:nvPr/>
        </p:nvSpPr>
        <p:spPr>
          <a:xfrm>
            <a:off x="111760" y="66040"/>
            <a:ext cx="6935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OTF Bold" panose="020B0600000101010101" pitchFamily="34" charset="-127"/>
                <a:ea typeface="나눔스퀘어 Light" panose="020B0600000101010101"/>
              </a:rPr>
              <a:t>Part 3</a:t>
            </a:r>
            <a:endParaRPr lang="ko-KR" altLang="en-US" sz="1400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593A13-20C5-4F2D-AA62-8F3DE49080C6}"/>
              </a:ext>
            </a:extLst>
          </p:cNvPr>
          <p:cNvSpPr txBox="1"/>
          <p:nvPr/>
        </p:nvSpPr>
        <p:spPr>
          <a:xfrm>
            <a:off x="8690218" y="4807720"/>
            <a:ext cx="28532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>
                <a:effectLst/>
                <a:latin typeface="나눔스퀘어"/>
                <a:ea typeface="NanumSquareOTF ExtraBold" panose="020B0600000101010101" pitchFamily="34" charset="-127"/>
              </a:rPr>
              <a:t>서울특별시 물류창고</a:t>
            </a:r>
            <a:br>
              <a:rPr lang="en-US" altLang="ko-KR" sz="1800" dirty="0">
                <a:effectLst/>
                <a:latin typeface="나눔스퀘어"/>
                <a:ea typeface="NanumSquareOTF ExtraBold" panose="020B0600000101010101" pitchFamily="34" charset="-127"/>
              </a:rPr>
            </a:br>
            <a:r>
              <a:rPr lang="ko-KR" altLang="en-US" sz="1800" dirty="0">
                <a:effectLst/>
                <a:latin typeface="나눔스퀘어"/>
                <a:ea typeface="NanumSquareOTF ExtraBold" panose="020B0600000101010101" pitchFamily="34" charset="-127"/>
              </a:rPr>
              <a:t>업체 인허가 정보</a:t>
            </a:r>
            <a:endParaRPr lang="en-US" altLang="ko-KR" sz="1800" dirty="0">
              <a:effectLst/>
              <a:latin typeface="나눔스퀘어"/>
              <a:ea typeface="NanumSquareOTF ExtraBold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"/>
                <a:ea typeface="NanumSquareOTF ExtraBold" panose="020B0600000101010101" pitchFamily="34" charset="-127"/>
              </a:rPr>
              <a:t>소상공인시장진흥공단 전국 전통시장 현황</a:t>
            </a:r>
            <a:endParaRPr lang="ko-KR" altLang="en-US" dirty="0">
              <a:latin typeface="나눔스퀘어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0593A13-20C5-4F2D-AA62-8F3DE49080C6}"/>
              </a:ext>
            </a:extLst>
          </p:cNvPr>
          <p:cNvSpPr txBox="1"/>
          <p:nvPr/>
        </p:nvSpPr>
        <p:spPr>
          <a:xfrm>
            <a:off x="5002759" y="4987621"/>
            <a:ext cx="26471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>
                <a:effectLst/>
                <a:latin typeface="나눔스퀘어"/>
                <a:ea typeface="NanumSquareOTF ExtraBold" panose="020B0600000101010101" pitchFamily="34" charset="-127"/>
              </a:rPr>
              <a:t>서울특별시 농수산</a:t>
            </a:r>
            <a:r>
              <a:rPr lang="en-US" altLang="ko-KR" dirty="0">
                <a:latin typeface="나눔스퀘어"/>
                <a:ea typeface="NanumSquareOTF ExtraBold" panose="020B0600000101010101" pitchFamily="34" charset="-127"/>
              </a:rPr>
              <a:t>  </a:t>
            </a:r>
            <a:br>
              <a:rPr lang="en-US" altLang="ko-KR" dirty="0">
                <a:latin typeface="나눔스퀘어"/>
                <a:ea typeface="NanumSquareOTF ExtraBold" panose="020B0600000101010101" pitchFamily="34" charset="-127"/>
              </a:rPr>
            </a:br>
            <a:r>
              <a:rPr lang="ko-KR" altLang="en-US" sz="1800" dirty="0">
                <a:effectLst/>
                <a:latin typeface="나눔스퀘어"/>
                <a:ea typeface="NanumSquareOTF ExtraBold" panose="020B0600000101010101" pitchFamily="34" charset="-127"/>
              </a:rPr>
              <a:t>식품공사 가락시장 </a:t>
            </a:r>
            <a:br>
              <a:rPr lang="en-US" altLang="ko-KR" sz="1800" dirty="0">
                <a:effectLst/>
                <a:latin typeface="나눔스퀘어"/>
                <a:ea typeface="NanumSquareOTF ExtraBold" panose="020B0600000101010101" pitchFamily="34" charset="-127"/>
              </a:rPr>
            </a:br>
            <a:r>
              <a:rPr lang="ko-KR" altLang="en-US" sz="1800" dirty="0">
                <a:effectLst/>
                <a:latin typeface="나눔스퀘어"/>
                <a:ea typeface="NanumSquareOTF ExtraBold" panose="020B0600000101010101" pitchFamily="34" charset="-127"/>
              </a:rPr>
              <a:t>반입물량</a:t>
            </a:r>
            <a:endParaRPr lang="ko-KR" altLang="en-US" dirty="0">
              <a:latin typeface="나눔스퀘어"/>
            </a:endParaRPr>
          </a:p>
        </p:txBody>
      </p:sp>
    </p:spTree>
    <p:extLst>
      <p:ext uri="{BB962C8B-B14F-4D97-AF65-F5344CB8AC3E}">
        <p14:creationId xmlns:p14="http://schemas.microsoft.com/office/powerpoint/2010/main" val="2035419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-48260"/>
            <a:ext cx="12192000" cy="6906260"/>
          </a:xfrm>
          <a:prstGeom prst="rect">
            <a:avLst/>
          </a:prstGeom>
          <a:solidFill>
            <a:srgbClr val="F9CA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859280" y="2365077"/>
            <a:ext cx="89611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Light"/>
                <a:ea typeface="나눔스퀘어 Light" panose="020B0600000101010101"/>
              </a:rPr>
              <a:t>04. </a:t>
            </a:r>
            <a:r>
              <a:rPr lang="ko-KR" alt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Light"/>
                <a:ea typeface="나눔스퀘어 Light" panose="020B0600000101010101"/>
              </a:rPr>
              <a:t>서비스 구현을 위한</a:t>
            </a:r>
            <a:endParaRPr lang="en-US" altLang="ko-KR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Light"/>
              <a:ea typeface="나눔스퀘어 Light" panose="020B0600000101010101"/>
            </a:endParaRPr>
          </a:p>
          <a:p>
            <a:r>
              <a:rPr lang="en-US" altLang="ko-KR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Light"/>
                <a:ea typeface="나눔스퀘어 Light" panose="020B0600000101010101"/>
              </a:rPr>
              <a:t>					</a:t>
            </a:r>
            <a:r>
              <a:rPr lang="ko-KR" alt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Light"/>
                <a:ea typeface="나눔스퀘어 Light" panose="020B0600000101010101"/>
              </a:rPr>
              <a:t>데이터 분석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4953000" y="4288829"/>
            <a:ext cx="7239000" cy="1524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82689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78C97E60-1A3F-4D49-9005-FB145F2EB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283" y="1960706"/>
            <a:ext cx="10778662" cy="2737341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B5B33DDB-1619-4DF7-BEFA-FE57A344BFB3}"/>
              </a:ext>
            </a:extLst>
          </p:cNvPr>
          <p:cNvSpPr txBox="1"/>
          <p:nvPr/>
        </p:nvSpPr>
        <p:spPr>
          <a:xfrm>
            <a:off x="1157159" y="3036990"/>
            <a:ext cx="18742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수요 예측</a:t>
            </a:r>
            <a:endParaRPr lang="ko-KR" altLang="en-US" sz="36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5B33DDB-1619-4DF7-BEFA-FE57A344BFB3}"/>
              </a:ext>
            </a:extLst>
          </p:cNvPr>
          <p:cNvSpPr txBox="1"/>
          <p:nvPr/>
        </p:nvSpPr>
        <p:spPr>
          <a:xfrm>
            <a:off x="5257498" y="3036990"/>
            <a:ext cx="18742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물류 예측</a:t>
            </a:r>
            <a:endParaRPr lang="ko-KR" altLang="en-US" sz="36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AA3ED3D-0740-49DC-8877-DFCCC6C0F0CC}"/>
              </a:ext>
            </a:extLst>
          </p:cNvPr>
          <p:cNvCxnSpPr>
            <a:cxnSpLocks/>
          </p:cNvCxnSpPr>
          <p:nvPr/>
        </p:nvCxnSpPr>
        <p:spPr>
          <a:xfrm>
            <a:off x="516000" y="1119739"/>
            <a:ext cx="11160000" cy="0"/>
          </a:xfrm>
          <a:prstGeom prst="line">
            <a:avLst/>
          </a:prstGeom>
          <a:ln w="19050">
            <a:solidFill>
              <a:srgbClr val="F9CA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62FCBED-3C02-443E-AD5C-A23D05BD3DF5}"/>
              </a:ext>
            </a:extLst>
          </p:cNvPr>
          <p:cNvSpPr txBox="1"/>
          <p:nvPr/>
        </p:nvSpPr>
        <p:spPr>
          <a:xfrm>
            <a:off x="0" y="36288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서비스 구현을 위한 데이터 분석 과정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1AAC5B-194B-489D-9B25-A1325CCD805F}"/>
              </a:ext>
            </a:extLst>
          </p:cNvPr>
          <p:cNvSpPr txBox="1"/>
          <p:nvPr/>
        </p:nvSpPr>
        <p:spPr>
          <a:xfrm>
            <a:off x="111760" y="66040"/>
            <a:ext cx="676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OTF Bold" panose="020B0600000101010101" pitchFamily="34" charset="-127"/>
                <a:ea typeface="나눔스퀘어 Light" panose="020B0600000101010101"/>
              </a:rPr>
              <a:t>Part 4</a:t>
            </a:r>
            <a:endParaRPr lang="ko-KR" altLang="en-US" sz="1400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641F6F-46D5-427E-825F-63A4E828F51F}"/>
              </a:ext>
            </a:extLst>
          </p:cNvPr>
          <p:cNvSpPr txBox="1"/>
          <p:nvPr/>
        </p:nvSpPr>
        <p:spPr>
          <a:xfrm>
            <a:off x="8952000" y="2790767"/>
            <a:ext cx="25356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배송지</a:t>
            </a:r>
            <a:r>
              <a:rPr lang="ko-KR" altLang="en-US" sz="3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32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3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최적화</a:t>
            </a:r>
            <a:endParaRPr lang="ko-KR" altLang="en-US" sz="36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DFF93B-0935-4401-99BC-C15BDB05F67D}"/>
              </a:ext>
            </a:extLst>
          </p:cNvPr>
          <p:cNvSpPr txBox="1"/>
          <p:nvPr/>
        </p:nvSpPr>
        <p:spPr>
          <a:xfrm>
            <a:off x="1062990" y="5363583"/>
            <a:ext cx="100660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=&gt; </a:t>
            </a:r>
            <a:r>
              <a:rPr lang="ko-KR" altLang="en-US" sz="3200" b="1" dirty="0">
                <a:latin typeface="+mj-ea"/>
                <a:ea typeface="+mj-ea"/>
              </a:rPr>
              <a:t>생산지에서 식탁까지의 시간 최소화</a:t>
            </a:r>
            <a:r>
              <a:rPr lang="en-US" altLang="ko-KR" sz="3200" b="1" dirty="0">
                <a:latin typeface="+mj-ea"/>
                <a:ea typeface="+mj-e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3703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그룹 57">
            <a:extLst>
              <a:ext uri="{FF2B5EF4-FFF2-40B4-BE49-F238E27FC236}">
                <a16:creationId xmlns:a16="http://schemas.microsoft.com/office/drawing/2014/main" id="{C2304BE9-A91E-4854-AF53-FC3602AEC37C}"/>
              </a:ext>
            </a:extLst>
          </p:cNvPr>
          <p:cNvGrpSpPr/>
          <p:nvPr/>
        </p:nvGrpSpPr>
        <p:grpSpPr>
          <a:xfrm>
            <a:off x="10240111" y="3519135"/>
            <a:ext cx="149086" cy="982914"/>
            <a:chOff x="4232668" y="3908995"/>
            <a:chExt cx="149086" cy="982914"/>
          </a:xfrm>
        </p:grpSpPr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0C61EAD5-78A1-43AD-A49A-BA953693BDA4}"/>
                </a:ext>
              </a:extLst>
            </p:cNvPr>
            <p:cNvCxnSpPr/>
            <p:nvPr/>
          </p:nvCxnSpPr>
          <p:spPr>
            <a:xfrm flipH="1">
              <a:off x="4307211" y="3908995"/>
              <a:ext cx="2459" cy="922886"/>
            </a:xfrm>
            <a:prstGeom prst="line">
              <a:avLst/>
            </a:prstGeom>
            <a:ln w="28575">
              <a:solidFill>
                <a:srgbClr val="F9CA17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24279DFC-C3E6-4501-843D-B778D8FC4351}"/>
                </a:ext>
              </a:extLst>
            </p:cNvPr>
            <p:cNvSpPr/>
            <p:nvPr/>
          </p:nvSpPr>
          <p:spPr>
            <a:xfrm>
              <a:off x="4232668" y="4742823"/>
              <a:ext cx="149086" cy="149086"/>
            </a:xfrm>
            <a:prstGeom prst="ellipse">
              <a:avLst/>
            </a:prstGeom>
            <a:solidFill>
              <a:srgbClr val="F9CA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3AB21201-BAD5-4C0A-B1CB-BB0F8FD75E3D}"/>
              </a:ext>
            </a:extLst>
          </p:cNvPr>
          <p:cNvGrpSpPr/>
          <p:nvPr/>
        </p:nvGrpSpPr>
        <p:grpSpPr>
          <a:xfrm>
            <a:off x="5961987" y="3309654"/>
            <a:ext cx="149086" cy="982914"/>
            <a:chOff x="4232668" y="3908995"/>
            <a:chExt cx="149086" cy="982914"/>
          </a:xfrm>
        </p:grpSpPr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7B113EFB-A410-4BD4-8CEE-9C9770A414FA}"/>
                </a:ext>
              </a:extLst>
            </p:cNvPr>
            <p:cNvCxnSpPr/>
            <p:nvPr/>
          </p:nvCxnSpPr>
          <p:spPr>
            <a:xfrm flipH="1">
              <a:off x="4307211" y="3908995"/>
              <a:ext cx="2459" cy="922886"/>
            </a:xfrm>
            <a:prstGeom prst="line">
              <a:avLst/>
            </a:prstGeom>
            <a:ln w="28575">
              <a:solidFill>
                <a:srgbClr val="F9CA17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4BDFA638-B469-4994-A347-B7E1F85CA51D}"/>
                </a:ext>
              </a:extLst>
            </p:cNvPr>
            <p:cNvSpPr/>
            <p:nvPr/>
          </p:nvSpPr>
          <p:spPr>
            <a:xfrm>
              <a:off x="4232668" y="4742823"/>
              <a:ext cx="149086" cy="149086"/>
            </a:xfrm>
            <a:prstGeom prst="ellipse">
              <a:avLst/>
            </a:prstGeom>
            <a:solidFill>
              <a:srgbClr val="F9CA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BDA4C2D3-9397-4E27-9E11-20D467E975FC}"/>
              </a:ext>
            </a:extLst>
          </p:cNvPr>
          <p:cNvGrpSpPr/>
          <p:nvPr/>
        </p:nvGrpSpPr>
        <p:grpSpPr>
          <a:xfrm>
            <a:off x="1843343" y="3803329"/>
            <a:ext cx="149086" cy="982914"/>
            <a:chOff x="4232668" y="3908995"/>
            <a:chExt cx="149086" cy="982914"/>
          </a:xfrm>
        </p:grpSpPr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6FED0FDA-8C40-4726-BD9E-7209F111AE7E}"/>
                </a:ext>
              </a:extLst>
            </p:cNvPr>
            <p:cNvCxnSpPr/>
            <p:nvPr/>
          </p:nvCxnSpPr>
          <p:spPr>
            <a:xfrm flipH="1">
              <a:off x="4307211" y="3908995"/>
              <a:ext cx="2459" cy="922886"/>
            </a:xfrm>
            <a:prstGeom prst="line">
              <a:avLst/>
            </a:prstGeom>
            <a:ln w="28575">
              <a:solidFill>
                <a:srgbClr val="F9CA17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48B8A742-2649-44D4-B89D-BC404F433AE8}"/>
                </a:ext>
              </a:extLst>
            </p:cNvPr>
            <p:cNvSpPr/>
            <p:nvPr/>
          </p:nvSpPr>
          <p:spPr>
            <a:xfrm>
              <a:off x="4232668" y="4742823"/>
              <a:ext cx="149086" cy="149086"/>
            </a:xfrm>
            <a:prstGeom prst="ellipse">
              <a:avLst/>
            </a:prstGeom>
            <a:solidFill>
              <a:srgbClr val="F9CA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516000" y="1119739"/>
            <a:ext cx="11160000" cy="0"/>
          </a:xfrm>
          <a:prstGeom prst="line">
            <a:avLst/>
          </a:prstGeom>
          <a:ln w="19050">
            <a:solidFill>
              <a:srgbClr val="F9CA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D57C5235-0B78-48E2-B772-91DCDE1EB1D2}"/>
              </a:ext>
            </a:extLst>
          </p:cNvPr>
          <p:cNvSpPr/>
          <p:nvPr/>
        </p:nvSpPr>
        <p:spPr>
          <a:xfrm>
            <a:off x="516002" y="1777789"/>
            <a:ext cx="2803767" cy="2131207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F9C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D006D8-E7F0-4888-80A7-FE08523EB398}"/>
              </a:ext>
            </a:extLst>
          </p:cNvPr>
          <p:cNvSpPr txBox="1"/>
          <p:nvPr/>
        </p:nvSpPr>
        <p:spPr>
          <a:xfrm>
            <a:off x="516000" y="2030048"/>
            <a:ext cx="2785265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가락시장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반입량 데이터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  <a:p>
            <a:pPr algn="ctr"/>
            <a:r>
              <a:rPr lang="en-US" altLang="ko-KR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+</a:t>
            </a:r>
          </a:p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가락시장 반입량 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공공데이터</a:t>
            </a:r>
            <a:r>
              <a:rPr lang="en-US" altLang="ko-KR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 </a:t>
            </a: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234E43E5-880B-45FB-9282-6C92D83D6691}"/>
              </a:ext>
            </a:extLst>
          </p:cNvPr>
          <p:cNvCxnSpPr/>
          <p:nvPr/>
        </p:nvCxnSpPr>
        <p:spPr>
          <a:xfrm flipV="1">
            <a:off x="3310283" y="2828308"/>
            <a:ext cx="1280160" cy="8934"/>
          </a:xfrm>
          <a:prstGeom prst="straightConnector1">
            <a:avLst/>
          </a:prstGeom>
          <a:ln w="57150">
            <a:prstDash val="sysDash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329C51B8-060A-4401-B375-71A296397273}"/>
              </a:ext>
            </a:extLst>
          </p:cNvPr>
          <p:cNvCxnSpPr/>
          <p:nvPr/>
        </p:nvCxnSpPr>
        <p:spPr>
          <a:xfrm flipV="1">
            <a:off x="7440234" y="2828308"/>
            <a:ext cx="1280160" cy="8934"/>
          </a:xfrm>
          <a:prstGeom prst="straightConnector1">
            <a:avLst/>
          </a:prstGeom>
          <a:ln w="57150">
            <a:prstDash val="sysDash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62FCBED-3C02-443E-AD5C-A23D05BD3DF5}"/>
              </a:ext>
            </a:extLst>
          </p:cNvPr>
          <p:cNvSpPr txBox="1"/>
          <p:nvPr/>
        </p:nvSpPr>
        <p:spPr>
          <a:xfrm>
            <a:off x="0" y="36288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① </a:t>
            </a:r>
            <a:r>
              <a:rPr lang="ko-KR" altLang="en-US" sz="3200" b="1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수요 예측 </a:t>
            </a:r>
            <a:r>
              <a:rPr lang="en-US" altLang="ko-KR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– </a:t>
            </a:r>
            <a:r>
              <a:rPr lang="ko-KR" altLang="en-US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가락시장 반입량</a:t>
            </a:r>
          </a:p>
        </p:txBody>
      </p:sp>
      <p:sp>
        <p:nvSpPr>
          <p:cNvPr id="16" name="사각형: 둥근 모서리 17">
            <a:extLst>
              <a:ext uri="{FF2B5EF4-FFF2-40B4-BE49-F238E27FC236}">
                <a16:creationId xmlns:a16="http://schemas.microsoft.com/office/drawing/2014/main" id="{D57C5235-0B78-48E2-B772-91DCDE1EB1D2}"/>
              </a:ext>
            </a:extLst>
          </p:cNvPr>
          <p:cNvSpPr/>
          <p:nvPr/>
        </p:nvSpPr>
        <p:spPr>
          <a:xfrm>
            <a:off x="4636468" y="1777789"/>
            <a:ext cx="2803767" cy="2131206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F9C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sp>
        <p:nvSpPr>
          <p:cNvPr id="17" name="사각형: 둥근 모서리 17">
            <a:extLst>
              <a:ext uri="{FF2B5EF4-FFF2-40B4-BE49-F238E27FC236}">
                <a16:creationId xmlns:a16="http://schemas.microsoft.com/office/drawing/2014/main" id="{D57C5235-0B78-48E2-B772-91DCDE1EB1D2}"/>
              </a:ext>
            </a:extLst>
          </p:cNvPr>
          <p:cNvSpPr/>
          <p:nvPr/>
        </p:nvSpPr>
        <p:spPr>
          <a:xfrm>
            <a:off x="8756934" y="1777789"/>
            <a:ext cx="2803767" cy="2184814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F9C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11AAC5B-194B-489D-9B25-A1325CCD805F}"/>
              </a:ext>
            </a:extLst>
          </p:cNvPr>
          <p:cNvSpPr txBox="1"/>
          <p:nvPr/>
        </p:nvSpPr>
        <p:spPr>
          <a:xfrm>
            <a:off x="111760" y="66040"/>
            <a:ext cx="676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OTF Bold" panose="020B0600000101010101" pitchFamily="34" charset="-127"/>
                <a:ea typeface="나눔스퀘어 Light" panose="020B0600000101010101"/>
              </a:rPr>
              <a:t>Part 4</a:t>
            </a:r>
            <a:endParaRPr lang="ko-KR" altLang="en-US" sz="1400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4470FE92-CDA9-4825-A6C5-C758396CB8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000" y="4916082"/>
            <a:ext cx="2785265" cy="48849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301996D-EC32-47BB-B78C-2C677A910B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650" y="5398654"/>
            <a:ext cx="2663706" cy="26066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7F59CF3-A5DA-42FE-B8CD-BCC1F5CA9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06627" y="5777609"/>
            <a:ext cx="790575" cy="219075"/>
          </a:xfrm>
          <a:prstGeom prst="rect">
            <a:avLst/>
          </a:prstGeom>
        </p:spPr>
      </p:pic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7AFB5BC7-28E7-46AA-A8C4-3BDB4C17E0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6307213"/>
              </p:ext>
            </p:extLst>
          </p:nvPr>
        </p:nvGraphicFramePr>
        <p:xfrm>
          <a:off x="4636466" y="4451752"/>
          <a:ext cx="2803767" cy="1905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34589">
                  <a:extLst>
                    <a:ext uri="{9D8B030D-6E8A-4147-A177-3AD203B41FA5}">
                      <a16:colId xmlns:a16="http://schemas.microsoft.com/office/drawing/2014/main" val="3660718625"/>
                    </a:ext>
                  </a:extLst>
                </a:gridCol>
                <a:gridCol w="934589">
                  <a:extLst>
                    <a:ext uri="{9D8B030D-6E8A-4147-A177-3AD203B41FA5}">
                      <a16:colId xmlns:a16="http://schemas.microsoft.com/office/drawing/2014/main" val="183877832"/>
                    </a:ext>
                  </a:extLst>
                </a:gridCol>
                <a:gridCol w="934589">
                  <a:extLst>
                    <a:ext uri="{9D8B030D-6E8A-4147-A177-3AD203B41FA5}">
                      <a16:colId xmlns:a16="http://schemas.microsoft.com/office/drawing/2014/main" val="3663894113"/>
                    </a:ext>
                  </a:extLst>
                </a:gridCol>
              </a:tblGrid>
              <a:tr h="2578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년</a:t>
                      </a: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품목</a:t>
                      </a: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계</a:t>
                      </a:r>
                      <a:r>
                        <a:rPr lang="en-US" altLang="ko-KR" sz="13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_</a:t>
                      </a:r>
                      <a:r>
                        <a:rPr lang="ko-KR" altLang="en-US" sz="13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톤</a:t>
                      </a:r>
                    </a:p>
                  </a:txBody>
                  <a:tcPr marL="63588" marR="63588" marT="31794" marB="31794"/>
                </a:tc>
                <a:extLst>
                  <a:ext uri="{0D108BD9-81ED-4DB2-BD59-A6C34878D82A}">
                    <a16:rowId xmlns:a16="http://schemas.microsoft.com/office/drawing/2014/main" val="2010413911"/>
                  </a:ext>
                </a:extLst>
              </a:tr>
              <a:tr h="2578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20160101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마늘</a:t>
                      </a: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20.6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3588" marR="63588" marT="31794" marB="31794"/>
                </a:tc>
                <a:extLst>
                  <a:ext uri="{0D108BD9-81ED-4DB2-BD59-A6C34878D82A}">
                    <a16:rowId xmlns:a16="http://schemas.microsoft.com/office/drawing/2014/main" val="3182900700"/>
                  </a:ext>
                </a:extLst>
              </a:tr>
              <a:tr h="2578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20160102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마늘</a:t>
                      </a: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25.223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3588" marR="63588" marT="31794" marB="31794"/>
                </a:tc>
                <a:extLst>
                  <a:ext uri="{0D108BD9-81ED-4DB2-BD59-A6C34878D82A}">
                    <a16:rowId xmlns:a16="http://schemas.microsoft.com/office/drawing/2014/main" val="1302466018"/>
                  </a:ext>
                </a:extLst>
              </a:tr>
              <a:tr h="2578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3588" marR="63588" marT="31794" marB="31794"/>
                </a:tc>
                <a:extLst>
                  <a:ext uri="{0D108BD9-81ED-4DB2-BD59-A6C34878D82A}">
                    <a16:rowId xmlns:a16="http://schemas.microsoft.com/office/drawing/2014/main" val="2446970526"/>
                  </a:ext>
                </a:extLst>
              </a:tr>
              <a:tr h="2578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20191230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마늘</a:t>
                      </a: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24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3588" marR="63588" marT="31794" marB="31794"/>
                </a:tc>
                <a:extLst>
                  <a:ext uri="{0D108BD9-81ED-4DB2-BD59-A6C34878D82A}">
                    <a16:rowId xmlns:a16="http://schemas.microsoft.com/office/drawing/2014/main" val="3425831119"/>
                  </a:ext>
                </a:extLst>
              </a:tr>
              <a:tr h="2578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20191231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마늘</a:t>
                      </a: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26.988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3588" marR="63588" marT="31794" marB="31794"/>
                </a:tc>
                <a:extLst>
                  <a:ext uri="{0D108BD9-81ED-4DB2-BD59-A6C34878D82A}">
                    <a16:rowId xmlns:a16="http://schemas.microsoft.com/office/drawing/2014/main" val="4040382293"/>
                  </a:ext>
                </a:extLst>
              </a:tr>
            </a:tbl>
          </a:graphicData>
        </a:graphic>
      </p:graphicFrame>
      <p:graphicFrame>
        <p:nvGraphicFramePr>
          <p:cNvPr id="9" name="개체 8">
            <a:extLst>
              <a:ext uri="{FF2B5EF4-FFF2-40B4-BE49-F238E27FC236}">
                <a16:creationId xmlns:a16="http://schemas.microsoft.com/office/drawing/2014/main" id="{3FA85685-E5C2-4AEF-A76A-C693101D93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4379830"/>
              </p:ext>
            </p:extLst>
          </p:nvPr>
        </p:nvGraphicFramePr>
        <p:xfrm>
          <a:off x="8948382" y="4620652"/>
          <a:ext cx="2579255" cy="6841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3" name="Image" r:id="rId7" imgW="6273000" imgH="1663200" progId="Photoshop.Image.13">
                  <p:embed/>
                </p:oleObj>
              </mc:Choice>
              <mc:Fallback>
                <p:oleObj name="Image" r:id="rId7" imgW="6273000" imgH="16632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948382" y="4620652"/>
                        <a:ext cx="2579255" cy="6841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개체 14">
            <a:extLst>
              <a:ext uri="{FF2B5EF4-FFF2-40B4-BE49-F238E27FC236}">
                <a16:creationId xmlns:a16="http://schemas.microsoft.com/office/drawing/2014/main" id="{7592DF05-1D5C-48F5-B4E0-5FEA5CF0DE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950923"/>
              </p:ext>
            </p:extLst>
          </p:nvPr>
        </p:nvGraphicFramePr>
        <p:xfrm>
          <a:off x="8948383" y="5405321"/>
          <a:ext cx="2727618" cy="486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4" name="Image" r:id="rId9" imgW="6666480" imgH="1079280" progId="Photoshop.Image.13">
                  <p:embed/>
                </p:oleObj>
              </mc:Choice>
              <mc:Fallback>
                <p:oleObj name="Image" r:id="rId9" imgW="6666480" imgH="10792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948383" y="5405321"/>
                        <a:ext cx="2727618" cy="486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화살표: 갈매기형 수장 24">
            <a:extLst>
              <a:ext uri="{FF2B5EF4-FFF2-40B4-BE49-F238E27FC236}">
                <a16:creationId xmlns:a16="http://schemas.microsoft.com/office/drawing/2014/main" id="{2B39AE9C-2BF5-4D2F-8668-9323B7E258ED}"/>
              </a:ext>
            </a:extLst>
          </p:cNvPr>
          <p:cNvSpPr/>
          <p:nvPr/>
        </p:nvSpPr>
        <p:spPr>
          <a:xfrm>
            <a:off x="3724194" y="5158426"/>
            <a:ext cx="370562" cy="370562"/>
          </a:xfrm>
          <a:prstGeom prst="chevron">
            <a:avLst/>
          </a:prstGeom>
          <a:solidFill>
            <a:srgbClr val="F9CA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2" name="화살표: 갈매기형 수장 31">
            <a:extLst>
              <a:ext uri="{FF2B5EF4-FFF2-40B4-BE49-F238E27FC236}">
                <a16:creationId xmlns:a16="http://schemas.microsoft.com/office/drawing/2014/main" id="{56C8F3A0-4196-4B05-AE12-DEDB382A708A}"/>
              </a:ext>
            </a:extLst>
          </p:cNvPr>
          <p:cNvSpPr/>
          <p:nvPr/>
        </p:nvSpPr>
        <p:spPr>
          <a:xfrm>
            <a:off x="8009027" y="5158426"/>
            <a:ext cx="370562" cy="370562"/>
          </a:xfrm>
          <a:prstGeom prst="chevron">
            <a:avLst/>
          </a:prstGeom>
          <a:solidFill>
            <a:srgbClr val="F9CA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99A7007-FDD5-465C-AAC5-85323F19A2E8}"/>
              </a:ext>
            </a:extLst>
          </p:cNvPr>
          <p:cNvSpPr txBox="1"/>
          <p:nvPr/>
        </p:nvSpPr>
        <p:spPr>
          <a:xfrm>
            <a:off x="4617965" y="2175523"/>
            <a:ext cx="282226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마늘</a:t>
            </a:r>
            <a:r>
              <a:rPr lang="en-US" altLang="ko-KR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배추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양파</a:t>
            </a:r>
            <a:r>
              <a:rPr lang="en-US" altLang="ko-KR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무 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총 </a:t>
            </a:r>
            <a:r>
              <a:rPr lang="en-US" altLang="ko-KR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4</a:t>
            </a:r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개의 채소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계</a:t>
            </a:r>
            <a:r>
              <a:rPr lang="en-US" altLang="ko-KR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_</a:t>
            </a:r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톤을 사용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41D421C-B154-4E6E-8579-64EC04BFD9BE}"/>
              </a:ext>
            </a:extLst>
          </p:cNvPr>
          <p:cNvSpPr txBox="1"/>
          <p:nvPr/>
        </p:nvSpPr>
        <p:spPr>
          <a:xfrm>
            <a:off x="8756933" y="2185913"/>
            <a:ext cx="280376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 err="1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시계열</a:t>
            </a:r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 분석 기법</a:t>
            </a:r>
            <a:r>
              <a:rPr lang="en-US" altLang="ko-KR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Prophet </a:t>
            </a:r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을 사용하여</a:t>
            </a:r>
            <a:r>
              <a:rPr lang="en-US" altLang="ko-KR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 </a:t>
            </a:r>
          </a:p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각 품목별 가락시장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수요량 예측 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7106677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B90326A2-8A8B-7C48-8BCF-2BD3B4480091}"/>
              </a:ext>
            </a:extLst>
          </p:cNvPr>
          <p:cNvCxnSpPr>
            <a:cxnSpLocks/>
          </p:cNvCxnSpPr>
          <p:nvPr/>
        </p:nvCxnSpPr>
        <p:spPr>
          <a:xfrm>
            <a:off x="4368762" y="2588865"/>
            <a:ext cx="330643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727AF93-4E97-4956-AA85-5273C28881BD}"/>
              </a:ext>
            </a:extLst>
          </p:cNvPr>
          <p:cNvSpPr/>
          <p:nvPr/>
        </p:nvSpPr>
        <p:spPr>
          <a:xfrm>
            <a:off x="8106597" y="5341520"/>
            <a:ext cx="2818078" cy="1118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</a:pP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▶ 2020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년 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trend 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예측 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(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하락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)</a:t>
            </a:r>
          </a:p>
          <a:p>
            <a:pPr latinLnBrk="0">
              <a:lnSpc>
                <a:spcPct val="150000"/>
              </a:lnSpc>
            </a:pPr>
            <a:endParaRPr lang="en-US" altLang="ko-KR" sz="100" b="1" dirty="0">
              <a:solidFill>
                <a:schemeClr val="tx1">
                  <a:lumMod val="75000"/>
                  <a:lumOff val="25000"/>
                </a:schemeClr>
              </a:solidFill>
              <a:latin typeface="NanumSquareOTF ExtraBold" panose="020B0600000101010101" pitchFamily="34" charset="-127"/>
              <a:ea typeface="NanumSquareOTF ExtraBold" panose="020B0600000101010101" pitchFamily="34" charset="-127"/>
              <a:sym typeface="Wingdings" panose="05000000000000000000" pitchFamily="2" charset="2"/>
            </a:endParaRPr>
          </a:p>
          <a:p>
            <a:pPr latinLnBrk="0">
              <a:lnSpc>
                <a:spcPct val="150000"/>
              </a:lnSpc>
            </a:pP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▶ 2020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년 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day of week 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예측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latin typeface="NanumSquareOTF ExtraBold" panose="020B0600000101010101" pitchFamily="34" charset="-127"/>
              <a:ea typeface="NanumSquareOTF ExtraBold" panose="020B0600000101010101" pitchFamily="34" charset="-127"/>
              <a:sym typeface="Wingdings" panose="05000000000000000000" pitchFamily="2" charset="2"/>
            </a:endParaRPr>
          </a:p>
          <a:p>
            <a:pPr latinLnBrk="0">
              <a:lnSpc>
                <a:spcPct val="150000"/>
              </a:lnSpc>
            </a:pPr>
            <a:endParaRPr lang="en-US" altLang="ko-KR" sz="100" b="1" dirty="0">
              <a:solidFill>
                <a:schemeClr val="tx1">
                  <a:lumMod val="75000"/>
                  <a:lumOff val="25000"/>
                </a:schemeClr>
              </a:solidFill>
              <a:latin typeface="NanumSquareOTF ExtraBold" panose="020B0600000101010101" pitchFamily="34" charset="-127"/>
              <a:ea typeface="NanumSquareOTF ExtraBold" panose="020B0600000101010101" pitchFamily="34" charset="-127"/>
              <a:sym typeface="Wingdings" panose="05000000000000000000" pitchFamily="2" charset="2"/>
            </a:endParaRPr>
          </a:p>
          <a:p>
            <a:pPr latinLnBrk="0">
              <a:lnSpc>
                <a:spcPct val="150000"/>
              </a:lnSpc>
            </a:pP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▶ 2020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년 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day of year 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예측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latin typeface="NanumSquareOTF ExtraBold" panose="020B0600000101010101" pitchFamily="34" charset="-127"/>
              <a:ea typeface="NanumSquareOTF ExtraBold" panose="020B0600000101010101" pitchFamily="34" charset="-127"/>
              <a:sym typeface="Wingdings" panose="05000000000000000000" pitchFamily="2" charset="2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9A6C644-5D9A-4578-9441-1D5E9AA2DD79}"/>
              </a:ext>
            </a:extLst>
          </p:cNvPr>
          <p:cNvSpPr/>
          <p:nvPr/>
        </p:nvSpPr>
        <p:spPr>
          <a:xfrm>
            <a:off x="1009929" y="5345996"/>
            <a:ext cx="4630475" cy="971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</a:pP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▶ Prophet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 모듈을 통한 시계열 예측 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latin typeface="NanumSquareOTF ExtraBold" panose="020B0600000101010101" pitchFamily="34" charset="-127"/>
              <a:ea typeface="NanumSquareOTF ExtraBold" panose="020B0600000101010101" pitchFamily="34" charset="-127"/>
              <a:sym typeface="Wingdings" panose="05000000000000000000" pitchFamily="2" charset="2"/>
            </a:endParaRPr>
          </a:p>
          <a:p>
            <a:pPr latinLnBrk="0">
              <a:lnSpc>
                <a:spcPct val="150000"/>
              </a:lnSpc>
            </a:pP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(2016~2019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년 데이터로 </a:t>
            </a: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2020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년 예측</a:t>
            </a: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)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sym typeface="Wingdings" panose="05000000000000000000" pitchFamily="2" charset="2"/>
              </a:rPr>
              <a:t>  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  <a:sym typeface="Wingdings" panose="05000000000000000000" pitchFamily="2" charset="2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AA3ED3D-0740-49DC-8877-DFCCC6C0F0CC}"/>
              </a:ext>
            </a:extLst>
          </p:cNvPr>
          <p:cNvCxnSpPr>
            <a:cxnSpLocks/>
          </p:cNvCxnSpPr>
          <p:nvPr/>
        </p:nvCxnSpPr>
        <p:spPr>
          <a:xfrm>
            <a:off x="516000" y="1119739"/>
            <a:ext cx="11160000" cy="0"/>
          </a:xfrm>
          <a:prstGeom prst="line">
            <a:avLst/>
          </a:prstGeom>
          <a:ln w="19050">
            <a:solidFill>
              <a:srgbClr val="F9CA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62FCBED-3C02-443E-AD5C-A23D05BD3DF5}"/>
              </a:ext>
            </a:extLst>
          </p:cNvPr>
          <p:cNvSpPr txBox="1"/>
          <p:nvPr/>
        </p:nvSpPr>
        <p:spPr>
          <a:xfrm>
            <a:off x="0" y="36288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① </a:t>
            </a:r>
            <a:r>
              <a:rPr lang="ko-KR" altLang="en-US" sz="3200" b="1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수요 예측 </a:t>
            </a:r>
            <a:r>
              <a:rPr lang="en-US" altLang="ko-KR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– </a:t>
            </a:r>
            <a:r>
              <a:rPr lang="ko-KR" altLang="en-US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가락시장 반입량 </a:t>
            </a:r>
            <a:r>
              <a:rPr lang="en-US" altLang="ko-KR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(ex. </a:t>
            </a:r>
            <a:r>
              <a:rPr lang="ko-KR" altLang="en-US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배추</a:t>
            </a:r>
            <a:r>
              <a:rPr lang="en-US" altLang="ko-KR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)</a:t>
            </a:r>
            <a:endParaRPr lang="ko-KR" altLang="en-US" sz="32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11AAC5B-194B-489D-9B25-A1325CCD805F}"/>
              </a:ext>
            </a:extLst>
          </p:cNvPr>
          <p:cNvSpPr txBox="1"/>
          <p:nvPr/>
        </p:nvSpPr>
        <p:spPr>
          <a:xfrm>
            <a:off x="111760" y="66040"/>
            <a:ext cx="676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OTF Bold" panose="020B0600000101010101" pitchFamily="34" charset="-127"/>
                <a:ea typeface="나눔스퀘어 Light" panose="020B0600000101010101"/>
              </a:rPr>
              <a:t>Part 4</a:t>
            </a:r>
            <a:endParaRPr lang="ko-KR" altLang="en-US" sz="1400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pic>
        <p:nvPicPr>
          <p:cNvPr id="2" name="그림 1"/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" y="1346828"/>
            <a:ext cx="5760000" cy="3600000"/>
          </a:xfrm>
          <a:prstGeom prst="rect">
            <a:avLst/>
          </a:prstGeom>
        </p:spPr>
      </p:pic>
      <p:pic>
        <p:nvPicPr>
          <p:cNvPr id="5" name="그림 4"/>
          <p:cNvPicPr preferRelativeResize="0"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992" y="1346828"/>
            <a:ext cx="5760000" cy="3600000"/>
          </a:xfrm>
          <a:prstGeom prst="rect">
            <a:avLst/>
          </a:prstGeo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BA4BFC01-D598-4403-8802-C9D4813E93A7}"/>
              </a:ext>
            </a:extLst>
          </p:cNvPr>
          <p:cNvSpPr/>
          <p:nvPr/>
        </p:nvSpPr>
        <p:spPr>
          <a:xfrm>
            <a:off x="516000" y="5394252"/>
            <a:ext cx="5355760" cy="1021701"/>
          </a:xfrm>
          <a:prstGeom prst="roundRect">
            <a:avLst/>
          </a:prstGeom>
          <a:noFill/>
          <a:ln w="28575">
            <a:solidFill>
              <a:srgbClr val="F9CA17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0BE93B0D-F687-44AF-876E-B779C2F2571C}"/>
              </a:ext>
            </a:extLst>
          </p:cNvPr>
          <p:cNvSpPr/>
          <p:nvPr/>
        </p:nvSpPr>
        <p:spPr>
          <a:xfrm>
            <a:off x="6548998" y="5394251"/>
            <a:ext cx="5355760" cy="1021701"/>
          </a:xfrm>
          <a:prstGeom prst="roundRect">
            <a:avLst/>
          </a:prstGeom>
          <a:noFill/>
          <a:ln w="28575">
            <a:solidFill>
              <a:srgbClr val="F9CA17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</p:spTree>
    <p:extLst>
      <p:ext uri="{BB962C8B-B14F-4D97-AF65-F5344CB8AC3E}">
        <p14:creationId xmlns:p14="http://schemas.microsoft.com/office/powerpoint/2010/main" val="1329170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>
            <a:extLst>
              <a:ext uri="{FF2B5EF4-FFF2-40B4-BE49-F238E27FC236}">
                <a16:creationId xmlns:a16="http://schemas.microsoft.com/office/drawing/2014/main" id="{CEF84368-E688-4D35-8BBA-0DD6E17F9D44}"/>
              </a:ext>
            </a:extLst>
          </p:cNvPr>
          <p:cNvGrpSpPr/>
          <p:nvPr/>
        </p:nvGrpSpPr>
        <p:grpSpPr>
          <a:xfrm>
            <a:off x="10187590" y="3332669"/>
            <a:ext cx="149086" cy="982914"/>
            <a:chOff x="4232668" y="3908995"/>
            <a:chExt cx="149086" cy="982914"/>
          </a:xfrm>
        </p:grpSpPr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DEFCF055-2E03-4033-87CD-CA42CBDEC1DE}"/>
                </a:ext>
              </a:extLst>
            </p:cNvPr>
            <p:cNvCxnSpPr/>
            <p:nvPr/>
          </p:nvCxnSpPr>
          <p:spPr>
            <a:xfrm flipH="1">
              <a:off x="4307211" y="3908995"/>
              <a:ext cx="2459" cy="922886"/>
            </a:xfrm>
            <a:prstGeom prst="line">
              <a:avLst/>
            </a:prstGeom>
            <a:ln w="28575">
              <a:solidFill>
                <a:srgbClr val="F9CA17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304FBBFA-C7B1-441C-B03C-5081C42CE237}"/>
                </a:ext>
              </a:extLst>
            </p:cNvPr>
            <p:cNvSpPr/>
            <p:nvPr/>
          </p:nvSpPr>
          <p:spPr>
            <a:xfrm>
              <a:off x="4232668" y="4742823"/>
              <a:ext cx="149086" cy="149086"/>
            </a:xfrm>
            <a:prstGeom prst="ellipse">
              <a:avLst/>
            </a:prstGeom>
            <a:solidFill>
              <a:srgbClr val="F9CA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DCA66873-354A-40E5-BD75-C71C82D82600}"/>
              </a:ext>
            </a:extLst>
          </p:cNvPr>
          <p:cNvGrpSpPr/>
          <p:nvPr/>
        </p:nvGrpSpPr>
        <p:grpSpPr>
          <a:xfrm>
            <a:off x="6021457" y="3315336"/>
            <a:ext cx="149086" cy="982914"/>
            <a:chOff x="4232668" y="3908995"/>
            <a:chExt cx="149086" cy="982914"/>
          </a:xfrm>
        </p:grpSpPr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79FCCAD-1CCE-4C37-BD14-B919EC299A8D}"/>
                </a:ext>
              </a:extLst>
            </p:cNvPr>
            <p:cNvCxnSpPr/>
            <p:nvPr/>
          </p:nvCxnSpPr>
          <p:spPr>
            <a:xfrm flipH="1">
              <a:off x="4307211" y="3908995"/>
              <a:ext cx="2459" cy="922886"/>
            </a:xfrm>
            <a:prstGeom prst="line">
              <a:avLst/>
            </a:prstGeom>
            <a:ln w="28575">
              <a:solidFill>
                <a:srgbClr val="F9CA17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C20FE020-069F-4877-96F3-8472F7CF4026}"/>
                </a:ext>
              </a:extLst>
            </p:cNvPr>
            <p:cNvSpPr/>
            <p:nvPr/>
          </p:nvSpPr>
          <p:spPr>
            <a:xfrm>
              <a:off x="4232668" y="4742823"/>
              <a:ext cx="149086" cy="149086"/>
            </a:xfrm>
            <a:prstGeom prst="ellipse">
              <a:avLst/>
            </a:prstGeom>
            <a:solidFill>
              <a:srgbClr val="F9CA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E629FA29-91DD-4E7A-AD66-3B1760609FB0}"/>
              </a:ext>
            </a:extLst>
          </p:cNvPr>
          <p:cNvGrpSpPr/>
          <p:nvPr/>
        </p:nvGrpSpPr>
        <p:grpSpPr>
          <a:xfrm>
            <a:off x="1843343" y="3350942"/>
            <a:ext cx="149086" cy="982914"/>
            <a:chOff x="4232668" y="3908995"/>
            <a:chExt cx="149086" cy="982914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CC5C934B-74E2-4B17-91A1-C9866489688F}"/>
                </a:ext>
              </a:extLst>
            </p:cNvPr>
            <p:cNvCxnSpPr/>
            <p:nvPr/>
          </p:nvCxnSpPr>
          <p:spPr>
            <a:xfrm flipH="1">
              <a:off x="4307211" y="3908995"/>
              <a:ext cx="2459" cy="922886"/>
            </a:xfrm>
            <a:prstGeom prst="line">
              <a:avLst/>
            </a:prstGeom>
            <a:ln w="28575">
              <a:solidFill>
                <a:srgbClr val="F9CA17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537919FE-0871-4356-92ED-9B1E610D9C8F}"/>
                </a:ext>
              </a:extLst>
            </p:cNvPr>
            <p:cNvSpPr/>
            <p:nvPr/>
          </p:nvSpPr>
          <p:spPr>
            <a:xfrm>
              <a:off x="4232668" y="4742823"/>
              <a:ext cx="149086" cy="149086"/>
            </a:xfrm>
            <a:prstGeom prst="ellipse">
              <a:avLst/>
            </a:prstGeom>
            <a:solidFill>
              <a:srgbClr val="F9CA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AA3ED3D-0740-49DC-8877-DFCCC6C0F0CC}"/>
              </a:ext>
            </a:extLst>
          </p:cNvPr>
          <p:cNvCxnSpPr>
            <a:cxnSpLocks/>
          </p:cNvCxnSpPr>
          <p:nvPr/>
        </p:nvCxnSpPr>
        <p:spPr>
          <a:xfrm>
            <a:off x="516000" y="1119739"/>
            <a:ext cx="11160000" cy="0"/>
          </a:xfrm>
          <a:prstGeom prst="line">
            <a:avLst/>
          </a:prstGeom>
          <a:ln w="19050">
            <a:solidFill>
              <a:srgbClr val="F9CA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62FCBED-3C02-443E-AD5C-A23D05BD3DF5}"/>
              </a:ext>
            </a:extLst>
          </p:cNvPr>
          <p:cNvSpPr txBox="1"/>
          <p:nvPr/>
        </p:nvSpPr>
        <p:spPr>
          <a:xfrm>
            <a:off x="0" y="36288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② </a:t>
            </a:r>
            <a:r>
              <a:rPr lang="ko-KR" altLang="en-US" sz="3200" b="1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물류 예측 </a:t>
            </a:r>
            <a:r>
              <a:rPr lang="en-US" altLang="ko-KR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– </a:t>
            </a:r>
            <a:r>
              <a:rPr lang="ko-KR" altLang="en-US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전통 </a:t>
            </a:r>
            <a:r>
              <a:rPr lang="ko-KR" altLang="en-US" sz="3200" dirty="0" err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시장별</a:t>
            </a:r>
            <a:r>
              <a:rPr lang="ko-KR" altLang="en-US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ko-KR" altLang="en-US" sz="3200" dirty="0" err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물류량</a:t>
            </a:r>
            <a:r>
              <a:rPr lang="ko-KR" altLang="en-US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예측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1AAC5B-194B-489D-9B25-A1325CCD805F}"/>
              </a:ext>
            </a:extLst>
          </p:cNvPr>
          <p:cNvSpPr txBox="1"/>
          <p:nvPr/>
        </p:nvSpPr>
        <p:spPr>
          <a:xfrm>
            <a:off x="111760" y="66040"/>
            <a:ext cx="676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OTF Bold" panose="020B0600000101010101" pitchFamily="34" charset="-127"/>
                <a:ea typeface="나눔스퀘어 Light" panose="020B0600000101010101"/>
              </a:rPr>
              <a:t>Part 4</a:t>
            </a:r>
            <a:endParaRPr lang="ko-KR" altLang="en-US" sz="1400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34A0BB10-4D64-4558-BD7B-6906786DACDB}"/>
              </a:ext>
            </a:extLst>
          </p:cNvPr>
          <p:cNvSpPr/>
          <p:nvPr/>
        </p:nvSpPr>
        <p:spPr>
          <a:xfrm>
            <a:off x="516002" y="1777789"/>
            <a:ext cx="2803767" cy="2131207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F9C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7A7D4607-1BC5-4E91-8A8C-090666AE5245}"/>
              </a:ext>
            </a:extLst>
          </p:cNvPr>
          <p:cNvSpPr/>
          <p:nvPr/>
        </p:nvSpPr>
        <p:spPr>
          <a:xfrm>
            <a:off x="4636468" y="1777789"/>
            <a:ext cx="2803767" cy="2131206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F9C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sp>
        <p:nvSpPr>
          <p:cNvPr id="19" name="사각형: 둥근 모서리 17">
            <a:extLst>
              <a:ext uri="{FF2B5EF4-FFF2-40B4-BE49-F238E27FC236}">
                <a16:creationId xmlns:a16="http://schemas.microsoft.com/office/drawing/2014/main" id="{E24DDBC1-2C49-4D53-BAB7-661A409A176B}"/>
              </a:ext>
            </a:extLst>
          </p:cNvPr>
          <p:cNvSpPr/>
          <p:nvPr/>
        </p:nvSpPr>
        <p:spPr>
          <a:xfrm>
            <a:off x="8756934" y="1777789"/>
            <a:ext cx="2803767" cy="2184814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F9C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9585E107-ED3B-40F1-8FEA-9E8F96500C25}"/>
              </a:ext>
            </a:extLst>
          </p:cNvPr>
          <p:cNvCxnSpPr/>
          <p:nvPr/>
        </p:nvCxnSpPr>
        <p:spPr>
          <a:xfrm flipV="1">
            <a:off x="3310283" y="2828308"/>
            <a:ext cx="1280160" cy="8934"/>
          </a:xfrm>
          <a:prstGeom prst="straightConnector1">
            <a:avLst/>
          </a:prstGeom>
          <a:ln w="57150">
            <a:prstDash val="sysDash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B7360389-EEB1-44E2-AA78-6E1A07237D4D}"/>
              </a:ext>
            </a:extLst>
          </p:cNvPr>
          <p:cNvCxnSpPr/>
          <p:nvPr/>
        </p:nvCxnSpPr>
        <p:spPr>
          <a:xfrm flipV="1">
            <a:off x="7440234" y="2828308"/>
            <a:ext cx="1280160" cy="8934"/>
          </a:xfrm>
          <a:prstGeom prst="straightConnector1">
            <a:avLst/>
          </a:prstGeom>
          <a:ln w="57150">
            <a:prstDash val="sysDash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8F2EE2F1-4827-4D7D-BCD2-A6C9B3CF4EDF}"/>
              </a:ext>
            </a:extLst>
          </p:cNvPr>
          <p:cNvCxnSpPr/>
          <p:nvPr/>
        </p:nvCxnSpPr>
        <p:spPr>
          <a:xfrm>
            <a:off x="6047873" y="2789808"/>
            <a:ext cx="0" cy="203650"/>
          </a:xfrm>
          <a:prstGeom prst="straightConnector1">
            <a:avLst/>
          </a:prstGeom>
          <a:ln w="28575">
            <a:solidFill>
              <a:srgbClr val="05174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표 7">
            <a:extLst>
              <a:ext uri="{FF2B5EF4-FFF2-40B4-BE49-F238E27FC236}">
                <a16:creationId xmlns:a16="http://schemas.microsoft.com/office/drawing/2014/main" id="{4B384567-4E17-4183-B24C-E92F6D2150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0355813"/>
              </p:ext>
            </p:extLst>
          </p:nvPr>
        </p:nvGraphicFramePr>
        <p:xfrm>
          <a:off x="516002" y="4471002"/>
          <a:ext cx="2803767" cy="1905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34589">
                  <a:extLst>
                    <a:ext uri="{9D8B030D-6E8A-4147-A177-3AD203B41FA5}">
                      <a16:colId xmlns:a16="http://schemas.microsoft.com/office/drawing/2014/main" val="3660718625"/>
                    </a:ext>
                  </a:extLst>
                </a:gridCol>
                <a:gridCol w="934589">
                  <a:extLst>
                    <a:ext uri="{9D8B030D-6E8A-4147-A177-3AD203B41FA5}">
                      <a16:colId xmlns:a16="http://schemas.microsoft.com/office/drawing/2014/main" val="183877832"/>
                    </a:ext>
                  </a:extLst>
                </a:gridCol>
                <a:gridCol w="934589">
                  <a:extLst>
                    <a:ext uri="{9D8B030D-6E8A-4147-A177-3AD203B41FA5}">
                      <a16:colId xmlns:a16="http://schemas.microsoft.com/office/drawing/2014/main" val="3663894113"/>
                    </a:ext>
                  </a:extLst>
                </a:gridCol>
              </a:tblGrid>
              <a:tr h="2578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년</a:t>
                      </a: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품목</a:t>
                      </a: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계</a:t>
                      </a:r>
                      <a:r>
                        <a:rPr lang="en-US" altLang="ko-KR" sz="13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_</a:t>
                      </a:r>
                      <a:r>
                        <a:rPr lang="ko-KR" altLang="en-US" sz="13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톤</a:t>
                      </a:r>
                    </a:p>
                  </a:txBody>
                  <a:tcPr marL="63588" marR="63588" marT="31794" marB="31794"/>
                </a:tc>
                <a:extLst>
                  <a:ext uri="{0D108BD9-81ED-4DB2-BD59-A6C34878D82A}">
                    <a16:rowId xmlns:a16="http://schemas.microsoft.com/office/drawing/2014/main" val="2010413911"/>
                  </a:ext>
                </a:extLst>
              </a:tr>
              <a:tr h="2578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20200101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배추</a:t>
                      </a: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219.12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3588" marR="63588" marT="31794" marB="31794"/>
                </a:tc>
                <a:extLst>
                  <a:ext uri="{0D108BD9-81ED-4DB2-BD59-A6C34878D82A}">
                    <a16:rowId xmlns:a16="http://schemas.microsoft.com/office/drawing/2014/main" val="3182900700"/>
                  </a:ext>
                </a:extLst>
              </a:tr>
              <a:tr h="2578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20200102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배추</a:t>
                      </a: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244.30</a:t>
                      </a:r>
                      <a:endParaRPr lang="ko-KR" altLang="en-US" sz="1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3588" marR="63588" marT="31794" marB="31794"/>
                </a:tc>
                <a:extLst>
                  <a:ext uri="{0D108BD9-81ED-4DB2-BD59-A6C34878D82A}">
                    <a16:rowId xmlns:a16="http://schemas.microsoft.com/office/drawing/2014/main" val="1302466018"/>
                  </a:ext>
                </a:extLst>
              </a:tr>
              <a:tr h="2578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3588" marR="63588" marT="31794" marB="31794"/>
                </a:tc>
                <a:extLst>
                  <a:ext uri="{0D108BD9-81ED-4DB2-BD59-A6C34878D82A}">
                    <a16:rowId xmlns:a16="http://schemas.microsoft.com/office/drawing/2014/main" val="2446970526"/>
                  </a:ext>
                </a:extLst>
              </a:tr>
              <a:tr h="2578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20201230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배추</a:t>
                      </a: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288.12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3588" marR="63588" marT="31794" marB="31794"/>
                </a:tc>
                <a:extLst>
                  <a:ext uri="{0D108BD9-81ED-4DB2-BD59-A6C34878D82A}">
                    <a16:rowId xmlns:a16="http://schemas.microsoft.com/office/drawing/2014/main" val="3425831119"/>
                  </a:ext>
                </a:extLst>
              </a:tr>
              <a:tr h="2578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20201231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배추</a:t>
                      </a:r>
                    </a:p>
                  </a:txBody>
                  <a:tcPr marL="63588" marR="63588" marT="31794" marB="31794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277.551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3588" marR="63588" marT="31794" marB="31794"/>
                </a:tc>
                <a:extLst>
                  <a:ext uri="{0D108BD9-81ED-4DB2-BD59-A6C34878D82A}">
                    <a16:rowId xmlns:a16="http://schemas.microsoft.com/office/drawing/2014/main" val="4040382293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BBD006D8-E7F0-4888-80A7-FE08523EB398}"/>
              </a:ext>
            </a:extLst>
          </p:cNvPr>
          <p:cNvSpPr txBox="1"/>
          <p:nvPr/>
        </p:nvSpPr>
        <p:spPr>
          <a:xfrm>
            <a:off x="516000" y="2202649"/>
            <a:ext cx="278526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앞서 예측한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마늘</a:t>
            </a:r>
            <a:r>
              <a:rPr lang="en-US" altLang="ko-KR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배추</a:t>
            </a:r>
            <a:r>
              <a:rPr lang="en-US" altLang="ko-KR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양파</a:t>
            </a:r>
            <a:r>
              <a:rPr lang="en-US" altLang="ko-KR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무 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총 </a:t>
            </a:r>
            <a:r>
              <a:rPr lang="en-US" altLang="ko-KR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4</a:t>
            </a:r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개의 채소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가락시장 수요량 사용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55EBB876-907F-4A29-AE08-5571B15E0E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389248"/>
              </p:ext>
            </p:extLst>
          </p:nvPr>
        </p:nvGraphicFramePr>
        <p:xfrm>
          <a:off x="4636468" y="4440274"/>
          <a:ext cx="2803764" cy="195545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00941">
                  <a:extLst>
                    <a:ext uri="{9D8B030D-6E8A-4147-A177-3AD203B41FA5}">
                      <a16:colId xmlns:a16="http://schemas.microsoft.com/office/drawing/2014/main" val="3692479998"/>
                    </a:ext>
                  </a:extLst>
                </a:gridCol>
                <a:gridCol w="700941">
                  <a:extLst>
                    <a:ext uri="{9D8B030D-6E8A-4147-A177-3AD203B41FA5}">
                      <a16:colId xmlns:a16="http://schemas.microsoft.com/office/drawing/2014/main" val="256908816"/>
                    </a:ext>
                  </a:extLst>
                </a:gridCol>
                <a:gridCol w="700941">
                  <a:extLst>
                    <a:ext uri="{9D8B030D-6E8A-4147-A177-3AD203B41FA5}">
                      <a16:colId xmlns:a16="http://schemas.microsoft.com/office/drawing/2014/main" val="4126837316"/>
                    </a:ext>
                  </a:extLst>
                </a:gridCol>
                <a:gridCol w="700941">
                  <a:extLst>
                    <a:ext uri="{9D8B030D-6E8A-4147-A177-3AD203B41FA5}">
                      <a16:colId xmlns:a16="http://schemas.microsoft.com/office/drawing/2014/main" val="2421404032"/>
                    </a:ext>
                  </a:extLst>
                </a:gridCol>
              </a:tblGrid>
              <a:tr h="3398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광역도시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시군구</a:t>
                      </a:r>
                      <a:endParaRPr lang="ko-KR" altLang="en-US" sz="1200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대분류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소비건수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75120467"/>
                  </a:ext>
                </a:extLst>
              </a:tr>
              <a:tr h="3398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서울특별시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강남구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소매</a:t>
                      </a:r>
                      <a:r>
                        <a:rPr lang="en-US" altLang="ko-KR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유통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671,003</a:t>
                      </a:r>
                      <a:endParaRPr lang="ko-KR" altLang="en-US" sz="105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944758222"/>
                  </a:ext>
                </a:extLst>
              </a:tr>
              <a:tr h="3398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서울특별시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마포구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소매</a:t>
                      </a:r>
                      <a:r>
                        <a:rPr lang="en-US" altLang="ko-KR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유통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676,890</a:t>
                      </a:r>
                      <a:endParaRPr lang="ko-KR" altLang="en-US" sz="105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837280177"/>
                  </a:ext>
                </a:extLst>
              </a:tr>
              <a:tr h="5959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  <a:endParaRPr lang="ko-KR" altLang="en-US" sz="105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  <a:endParaRPr lang="ko-KR" altLang="en-US" sz="105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  <a:endParaRPr lang="ko-KR" altLang="en-US" sz="105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  <a:endParaRPr lang="ko-KR" altLang="en-US" sz="105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317120249"/>
                  </a:ext>
                </a:extLst>
              </a:tr>
              <a:tr h="33987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서울특별시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중랑구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소매</a:t>
                      </a:r>
                      <a:r>
                        <a:rPr lang="en-US" altLang="ko-KR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유통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870,807</a:t>
                      </a:r>
                      <a:endParaRPr lang="ko-KR" altLang="en-US" sz="105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995168308"/>
                  </a:ext>
                </a:extLst>
              </a:tr>
            </a:tbl>
          </a:graphicData>
        </a:graphic>
      </p:graphicFrame>
      <p:sp>
        <p:nvSpPr>
          <p:cNvPr id="28" name="화살표: 갈매기형 수장 27">
            <a:extLst>
              <a:ext uri="{FF2B5EF4-FFF2-40B4-BE49-F238E27FC236}">
                <a16:creationId xmlns:a16="http://schemas.microsoft.com/office/drawing/2014/main" id="{53A3078B-3D9E-4680-A6D8-E2CCE433ED77}"/>
              </a:ext>
            </a:extLst>
          </p:cNvPr>
          <p:cNvSpPr/>
          <p:nvPr/>
        </p:nvSpPr>
        <p:spPr>
          <a:xfrm>
            <a:off x="3781944" y="5158426"/>
            <a:ext cx="370562" cy="370562"/>
          </a:xfrm>
          <a:prstGeom prst="chevron">
            <a:avLst/>
          </a:prstGeom>
          <a:solidFill>
            <a:srgbClr val="F9CA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99A7007-FDD5-465C-AAC5-85323F19A2E8}"/>
              </a:ext>
            </a:extLst>
          </p:cNvPr>
          <p:cNvSpPr txBox="1"/>
          <p:nvPr/>
        </p:nvSpPr>
        <p:spPr>
          <a:xfrm>
            <a:off x="4617965" y="2087149"/>
            <a:ext cx="2822269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제공받은 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  <a:p>
            <a:pPr algn="ctr"/>
            <a:r>
              <a:rPr lang="ko-KR" altLang="en-US" sz="2000" b="1" dirty="0" err="1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나이스지니</a:t>
            </a:r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 데이터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  <a:p>
            <a:pPr algn="ctr"/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업종별 소비 지역별 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소비 데이터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</p:txBody>
      </p:sp>
      <p:graphicFrame>
        <p:nvGraphicFramePr>
          <p:cNvPr id="36" name="표 5">
            <a:extLst>
              <a:ext uri="{FF2B5EF4-FFF2-40B4-BE49-F238E27FC236}">
                <a16:creationId xmlns:a16="http://schemas.microsoft.com/office/drawing/2014/main" id="{03E3AD00-A3B9-4275-87AB-B371E9EC41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7203708"/>
              </p:ext>
            </p:extLst>
          </p:nvPr>
        </p:nvGraphicFramePr>
        <p:xfrm>
          <a:off x="8756937" y="4416278"/>
          <a:ext cx="2803764" cy="195545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34588">
                  <a:extLst>
                    <a:ext uri="{9D8B030D-6E8A-4147-A177-3AD203B41FA5}">
                      <a16:colId xmlns:a16="http://schemas.microsoft.com/office/drawing/2014/main" val="3692479998"/>
                    </a:ext>
                  </a:extLst>
                </a:gridCol>
                <a:gridCol w="934588">
                  <a:extLst>
                    <a:ext uri="{9D8B030D-6E8A-4147-A177-3AD203B41FA5}">
                      <a16:colId xmlns:a16="http://schemas.microsoft.com/office/drawing/2014/main" val="256908816"/>
                    </a:ext>
                  </a:extLst>
                </a:gridCol>
                <a:gridCol w="934588">
                  <a:extLst>
                    <a:ext uri="{9D8B030D-6E8A-4147-A177-3AD203B41FA5}">
                      <a16:colId xmlns:a16="http://schemas.microsoft.com/office/drawing/2014/main" val="4126837316"/>
                    </a:ext>
                  </a:extLst>
                </a:gridCol>
              </a:tblGrid>
              <a:tr h="3398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광역도시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시군구</a:t>
                      </a:r>
                      <a:endParaRPr lang="ko-KR" altLang="en-US" sz="1200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예측 </a:t>
                      </a:r>
                      <a:r>
                        <a:rPr lang="ko-KR" altLang="en-US" sz="1200" dirty="0" err="1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물류량</a:t>
                      </a:r>
                      <a:endParaRPr lang="ko-KR" altLang="en-US" sz="1200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75120467"/>
                  </a:ext>
                </a:extLst>
              </a:tr>
              <a:tr h="3398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서울특별시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강남구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670,010</a:t>
                      </a:r>
                      <a:endParaRPr lang="ko-KR" altLang="en-US" sz="105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944758222"/>
                  </a:ext>
                </a:extLst>
              </a:tr>
              <a:tr h="3398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서울특별시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마포구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674,152</a:t>
                      </a:r>
                      <a:endParaRPr lang="ko-KR" altLang="en-US" sz="105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837280177"/>
                  </a:ext>
                </a:extLst>
              </a:tr>
              <a:tr h="5959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  <a:endParaRPr lang="ko-KR" altLang="en-US" sz="105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  <a:endParaRPr lang="ko-KR" altLang="en-US" sz="105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·</a:t>
                      </a:r>
                      <a:endParaRPr lang="ko-KR" altLang="en-US" sz="105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317120249"/>
                  </a:ext>
                </a:extLst>
              </a:tr>
              <a:tr h="33987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서울특별시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중랑구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865,152</a:t>
                      </a:r>
                      <a:endParaRPr lang="ko-KR" altLang="en-US" sz="105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995168308"/>
                  </a:ext>
                </a:extLst>
              </a:tr>
            </a:tbl>
          </a:graphicData>
        </a:graphic>
      </p:graphicFrame>
      <p:sp>
        <p:nvSpPr>
          <p:cNvPr id="37" name="화살표: 갈매기형 수장 36">
            <a:extLst>
              <a:ext uri="{FF2B5EF4-FFF2-40B4-BE49-F238E27FC236}">
                <a16:creationId xmlns:a16="http://schemas.microsoft.com/office/drawing/2014/main" id="{227E4E26-EF7E-4187-85CD-4446216DC81B}"/>
              </a:ext>
            </a:extLst>
          </p:cNvPr>
          <p:cNvSpPr/>
          <p:nvPr/>
        </p:nvSpPr>
        <p:spPr>
          <a:xfrm>
            <a:off x="7970527" y="5158426"/>
            <a:ext cx="370562" cy="370562"/>
          </a:xfrm>
          <a:prstGeom prst="chevron">
            <a:avLst/>
          </a:prstGeom>
          <a:solidFill>
            <a:srgbClr val="F9CA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41D421C-B154-4E6E-8579-64EC04BFD9BE}"/>
              </a:ext>
            </a:extLst>
          </p:cNvPr>
          <p:cNvSpPr txBox="1"/>
          <p:nvPr/>
        </p:nvSpPr>
        <p:spPr>
          <a:xfrm>
            <a:off x="8756933" y="1894759"/>
            <a:ext cx="2803768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소비 지역별 소매</a:t>
            </a:r>
            <a:r>
              <a:rPr lang="en-US" altLang="ko-KR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/</a:t>
            </a:r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유통 업종에 관한 소비 건수 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  <a:p>
            <a:pPr algn="ctr"/>
            <a:r>
              <a:rPr lang="en-US" altLang="ko-KR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+</a:t>
            </a:r>
          </a:p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예측한 가락시장 수요량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  <a:p>
            <a:pPr algn="ctr"/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  <a:p>
            <a:pPr algn="ctr"/>
            <a:r>
              <a:rPr lang="en-US" altLang="ko-KR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=&gt; </a:t>
            </a:r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지역별 </a:t>
            </a:r>
            <a:r>
              <a:rPr lang="ko-KR" altLang="en-US" sz="2000" b="1" dirty="0" err="1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물류량</a:t>
            </a:r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 예측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40669222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그룹 29">
            <a:extLst>
              <a:ext uri="{FF2B5EF4-FFF2-40B4-BE49-F238E27FC236}">
                <a16:creationId xmlns:a16="http://schemas.microsoft.com/office/drawing/2014/main" id="{33BA22DE-8BB1-471A-9105-48F77D3827D6}"/>
              </a:ext>
            </a:extLst>
          </p:cNvPr>
          <p:cNvGrpSpPr/>
          <p:nvPr/>
        </p:nvGrpSpPr>
        <p:grpSpPr>
          <a:xfrm>
            <a:off x="10187590" y="3332669"/>
            <a:ext cx="149086" cy="982914"/>
            <a:chOff x="4232668" y="3908995"/>
            <a:chExt cx="149086" cy="982914"/>
          </a:xfrm>
        </p:grpSpPr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3334221A-BBA2-499E-BA0A-B44A60BDB65C}"/>
                </a:ext>
              </a:extLst>
            </p:cNvPr>
            <p:cNvCxnSpPr/>
            <p:nvPr/>
          </p:nvCxnSpPr>
          <p:spPr>
            <a:xfrm flipH="1">
              <a:off x="4307211" y="3908995"/>
              <a:ext cx="2459" cy="922886"/>
            </a:xfrm>
            <a:prstGeom prst="line">
              <a:avLst/>
            </a:prstGeom>
            <a:ln w="28575">
              <a:solidFill>
                <a:srgbClr val="F9CA17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B3ABB09B-AC88-4F91-BBA9-1F00A44589F6}"/>
                </a:ext>
              </a:extLst>
            </p:cNvPr>
            <p:cNvSpPr/>
            <p:nvPr/>
          </p:nvSpPr>
          <p:spPr>
            <a:xfrm>
              <a:off x="4232668" y="4742823"/>
              <a:ext cx="149086" cy="149086"/>
            </a:xfrm>
            <a:prstGeom prst="ellipse">
              <a:avLst/>
            </a:prstGeom>
            <a:solidFill>
              <a:srgbClr val="F9CA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F92EE2A5-5367-4F31-9836-14FCE31D0B2F}"/>
              </a:ext>
            </a:extLst>
          </p:cNvPr>
          <p:cNvGrpSpPr/>
          <p:nvPr/>
        </p:nvGrpSpPr>
        <p:grpSpPr>
          <a:xfrm>
            <a:off x="6021457" y="3533546"/>
            <a:ext cx="149086" cy="982914"/>
            <a:chOff x="4232668" y="3908995"/>
            <a:chExt cx="149086" cy="982914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40B1DF69-4037-4118-9F39-A32D0DA17F26}"/>
                </a:ext>
              </a:extLst>
            </p:cNvPr>
            <p:cNvCxnSpPr/>
            <p:nvPr/>
          </p:nvCxnSpPr>
          <p:spPr>
            <a:xfrm flipH="1">
              <a:off x="4307211" y="3908995"/>
              <a:ext cx="2459" cy="922886"/>
            </a:xfrm>
            <a:prstGeom prst="line">
              <a:avLst/>
            </a:prstGeom>
            <a:ln w="28575">
              <a:solidFill>
                <a:srgbClr val="F9CA17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76EBE81F-3312-4E44-BEAC-B7910A83CAFB}"/>
                </a:ext>
              </a:extLst>
            </p:cNvPr>
            <p:cNvSpPr/>
            <p:nvPr/>
          </p:nvSpPr>
          <p:spPr>
            <a:xfrm>
              <a:off x="4232668" y="4742823"/>
              <a:ext cx="149086" cy="149086"/>
            </a:xfrm>
            <a:prstGeom prst="ellipse">
              <a:avLst/>
            </a:prstGeom>
            <a:solidFill>
              <a:srgbClr val="F9CA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2341D0C-B4A6-4F25-92A2-53063D40043E}"/>
              </a:ext>
            </a:extLst>
          </p:cNvPr>
          <p:cNvGrpSpPr/>
          <p:nvPr/>
        </p:nvGrpSpPr>
        <p:grpSpPr>
          <a:xfrm>
            <a:off x="1843343" y="3350942"/>
            <a:ext cx="149086" cy="982914"/>
            <a:chOff x="4232668" y="3908995"/>
            <a:chExt cx="149086" cy="982914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8725BE7F-3F6E-410F-927B-11604BF3C045}"/>
                </a:ext>
              </a:extLst>
            </p:cNvPr>
            <p:cNvCxnSpPr/>
            <p:nvPr/>
          </p:nvCxnSpPr>
          <p:spPr>
            <a:xfrm flipH="1">
              <a:off x="4307211" y="3908995"/>
              <a:ext cx="2459" cy="922886"/>
            </a:xfrm>
            <a:prstGeom prst="line">
              <a:avLst/>
            </a:prstGeom>
            <a:ln w="28575">
              <a:solidFill>
                <a:srgbClr val="F9CA17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DB0EBFE6-9287-4D0E-A9B6-2BA122E429BD}"/>
                </a:ext>
              </a:extLst>
            </p:cNvPr>
            <p:cNvSpPr/>
            <p:nvPr/>
          </p:nvSpPr>
          <p:spPr>
            <a:xfrm>
              <a:off x="4232668" y="4742823"/>
              <a:ext cx="149086" cy="149086"/>
            </a:xfrm>
            <a:prstGeom prst="ellipse">
              <a:avLst/>
            </a:prstGeom>
            <a:solidFill>
              <a:srgbClr val="F9CA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AA3ED3D-0740-49DC-8877-DFCCC6C0F0CC}"/>
              </a:ext>
            </a:extLst>
          </p:cNvPr>
          <p:cNvCxnSpPr>
            <a:cxnSpLocks/>
          </p:cNvCxnSpPr>
          <p:nvPr/>
        </p:nvCxnSpPr>
        <p:spPr>
          <a:xfrm>
            <a:off x="516000" y="1119739"/>
            <a:ext cx="11160000" cy="0"/>
          </a:xfrm>
          <a:prstGeom prst="line">
            <a:avLst/>
          </a:prstGeom>
          <a:ln w="19050">
            <a:solidFill>
              <a:srgbClr val="F9CA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62FCBED-3C02-443E-AD5C-A23D05BD3DF5}"/>
              </a:ext>
            </a:extLst>
          </p:cNvPr>
          <p:cNvSpPr txBox="1"/>
          <p:nvPr/>
        </p:nvSpPr>
        <p:spPr>
          <a:xfrm>
            <a:off x="0" y="36288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③ </a:t>
            </a:r>
            <a:r>
              <a:rPr lang="ko-KR" altLang="en-US" sz="3200" b="1" dirty="0" err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배송지</a:t>
            </a:r>
            <a:r>
              <a:rPr lang="ko-KR" altLang="en-US" sz="3200" b="1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최적화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1AAC5B-194B-489D-9B25-A1325CCD805F}"/>
              </a:ext>
            </a:extLst>
          </p:cNvPr>
          <p:cNvSpPr txBox="1"/>
          <p:nvPr/>
        </p:nvSpPr>
        <p:spPr>
          <a:xfrm>
            <a:off x="111760" y="66040"/>
            <a:ext cx="676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OTF Bold" panose="020B0600000101010101" pitchFamily="34" charset="-127"/>
                <a:ea typeface="나눔스퀘어 Light" panose="020B0600000101010101"/>
              </a:rPr>
              <a:t>Part 4</a:t>
            </a:r>
            <a:endParaRPr lang="ko-KR" altLang="en-US" sz="1400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0E98CB76-C7CA-46E9-92F7-4A09A57494E2}"/>
              </a:ext>
            </a:extLst>
          </p:cNvPr>
          <p:cNvSpPr/>
          <p:nvPr/>
        </p:nvSpPr>
        <p:spPr>
          <a:xfrm>
            <a:off x="516002" y="1777789"/>
            <a:ext cx="2803767" cy="2131207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F9C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83E25F74-9EDC-4FBF-A766-975277B1E0C0}"/>
              </a:ext>
            </a:extLst>
          </p:cNvPr>
          <p:cNvSpPr/>
          <p:nvPr/>
        </p:nvSpPr>
        <p:spPr>
          <a:xfrm>
            <a:off x="4636468" y="1777789"/>
            <a:ext cx="2803767" cy="2131206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F9C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1320FA31-2779-4DA0-B057-CCD6EFDD736B}"/>
              </a:ext>
            </a:extLst>
          </p:cNvPr>
          <p:cNvCxnSpPr/>
          <p:nvPr/>
        </p:nvCxnSpPr>
        <p:spPr>
          <a:xfrm flipV="1">
            <a:off x="3310283" y="2828308"/>
            <a:ext cx="1280160" cy="8934"/>
          </a:xfrm>
          <a:prstGeom prst="straightConnector1">
            <a:avLst/>
          </a:prstGeom>
          <a:ln w="57150">
            <a:prstDash val="sysDash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65481D6B-D5E5-4929-8C61-8BB2F3D32A95}"/>
              </a:ext>
            </a:extLst>
          </p:cNvPr>
          <p:cNvCxnSpPr/>
          <p:nvPr/>
        </p:nvCxnSpPr>
        <p:spPr>
          <a:xfrm flipV="1">
            <a:off x="7440234" y="2828308"/>
            <a:ext cx="1280160" cy="8934"/>
          </a:xfrm>
          <a:prstGeom prst="straightConnector1">
            <a:avLst/>
          </a:prstGeom>
          <a:ln w="57150">
            <a:prstDash val="sysDash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BD006D8-E7F0-4888-80A7-FE08523EB398}"/>
              </a:ext>
            </a:extLst>
          </p:cNvPr>
          <p:cNvSpPr txBox="1"/>
          <p:nvPr/>
        </p:nvSpPr>
        <p:spPr>
          <a:xfrm>
            <a:off x="515999" y="2474365"/>
            <a:ext cx="278526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 err="1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배송지</a:t>
            </a:r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 지역을 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서울특별시로 특정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9A7007-FDD5-465C-AAC5-85323F19A2E8}"/>
              </a:ext>
            </a:extLst>
          </p:cNvPr>
          <p:cNvSpPr txBox="1"/>
          <p:nvPr/>
        </p:nvSpPr>
        <p:spPr>
          <a:xfrm>
            <a:off x="4590443" y="2184205"/>
            <a:ext cx="282226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서울특별시 물류창고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업체 인허가 정보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  <a:p>
            <a:pPr algn="ctr"/>
            <a:r>
              <a:rPr lang="en-US" altLang="ko-KR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+</a:t>
            </a:r>
          </a:p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서울시 전통시장 현황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</p:txBody>
      </p:sp>
      <p:sp>
        <p:nvSpPr>
          <p:cNvPr id="21" name="사각형: 둥근 모서리 17">
            <a:extLst>
              <a:ext uri="{FF2B5EF4-FFF2-40B4-BE49-F238E27FC236}">
                <a16:creationId xmlns:a16="http://schemas.microsoft.com/office/drawing/2014/main" id="{F34E2698-4147-4441-B6B4-D875FFB8DFB9}"/>
              </a:ext>
            </a:extLst>
          </p:cNvPr>
          <p:cNvSpPr/>
          <p:nvPr/>
        </p:nvSpPr>
        <p:spPr>
          <a:xfrm>
            <a:off x="8753654" y="1759896"/>
            <a:ext cx="2803767" cy="2184814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F9C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C631C06-B6A2-4F3D-B6EF-E9B9E48894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999" y="4549602"/>
            <a:ext cx="2785265" cy="2031874"/>
          </a:xfrm>
          <a:prstGeom prst="rect">
            <a:avLst/>
          </a:prstGeom>
        </p:spPr>
      </p:pic>
      <p:pic>
        <p:nvPicPr>
          <p:cNvPr id="2052" name="Picture 4" descr="서울열린데이터광장">
            <a:extLst>
              <a:ext uri="{FF2B5EF4-FFF2-40B4-BE49-F238E27FC236}">
                <a16:creationId xmlns:a16="http://schemas.microsoft.com/office/drawing/2014/main" id="{CE649F75-B9E3-4336-8F50-AE20CB0DB0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3186" y="4743691"/>
            <a:ext cx="2803767" cy="491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9312B399-EC1C-459E-A860-74513C6080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7965" y="5326514"/>
            <a:ext cx="2818988" cy="784798"/>
          </a:xfrm>
          <a:prstGeom prst="rect">
            <a:avLst/>
          </a:prstGeom>
        </p:spPr>
      </p:pic>
      <p:sp>
        <p:nvSpPr>
          <p:cNvPr id="38" name="화살표: 갈매기형 수장 37">
            <a:extLst>
              <a:ext uri="{FF2B5EF4-FFF2-40B4-BE49-F238E27FC236}">
                <a16:creationId xmlns:a16="http://schemas.microsoft.com/office/drawing/2014/main" id="{AE5EE14F-AD3A-4CBD-81D5-66657CFDFE76}"/>
              </a:ext>
            </a:extLst>
          </p:cNvPr>
          <p:cNvSpPr/>
          <p:nvPr/>
        </p:nvSpPr>
        <p:spPr>
          <a:xfrm>
            <a:off x="3781944" y="5158426"/>
            <a:ext cx="370562" cy="370562"/>
          </a:xfrm>
          <a:prstGeom prst="chevron">
            <a:avLst/>
          </a:prstGeom>
          <a:solidFill>
            <a:srgbClr val="F9CA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9" name="화살표: 갈매기형 수장 38">
            <a:extLst>
              <a:ext uri="{FF2B5EF4-FFF2-40B4-BE49-F238E27FC236}">
                <a16:creationId xmlns:a16="http://schemas.microsoft.com/office/drawing/2014/main" id="{489CD83F-4928-4875-85E2-E9F27A3BC59A}"/>
              </a:ext>
            </a:extLst>
          </p:cNvPr>
          <p:cNvSpPr/>
          <p:nvPr/>
        </p:nvSpPr>
        <p:spPr>
          <a:xfrm>
            <a:off x="7970527" y="5158426"/>
            <a:ext cx="370562" cy="370562"/>
          </a:xfrm>
          <a:prstGeom prst="chevron">
            <a:avLst/>
          </a:prstGeom>
          <a:solidFill>
            <a:srgbClr val="F9CA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1DAF814-1757-4AEC-9B3E-50FD67B6BB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53654" y="4567508"/>
            <a:ext cx="2818988" cy="1808158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DD30D803-2A96-49E6-BD7A-A8454833CE20}"/>
              </a:ext>
            </a:extLst>
          </p:cNvPr>
          <p:cNvSpPr txBox="1"/>
          <p:nvPr/>
        </p:nvSpPr>
        <p:spPr>
          <a:xfrm>
            <a:off x="8669303" y="2141552"/>
            <a:ext cx="2946587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물류창고와 전통시장의  </a:t>
            </a:r>
            <a:br>
              <a:rPr lang="en-US" altLang="ko-KR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</a:br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위 경도의 거리 구하기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  <a:p>
            <a:pPr algn="ctr"/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  <a:p>
            <a:pPr algn="ctr"/>
            <a:r>
              <a:rPr lang="en-US" altLang="ko-KR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=&gt;</a:t>
            </a:r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 최적의 물류창고 </a:t>
            </a:r>
            <a:br>
              <a:rPr lang="en-US" altLang="ko-KR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</a:br>
            <a:r>
              <a:rPr lang="ko-KR" altLang="en-US" sz="2000" b="1" dirty="0">
                <a:solidFill>
                  <a:srgbClr val="05174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위치 선정</a:t>
            </a:r>
            <a:endParaRPr lang="en-US" altLang="ko-KR" sz="2000" b="1" dirty="0">
              <a:solidFill>
                <a:srgbClr val="05174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804890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673C9D7-F28A-6846-A85C-1721642C0457}"/>
              </a:ext>
            </a:extLst>
          </p:cNvPr>
          <p:cNvSpPr/>
          <p:nvPr/>
        </p:nvSpPr>
        <p:spPr>
          <a:xfrm>
            <a:off x="-5789" y="-1"/>
            <a:ext cx="4864154" cy="6857999"/>
          </a:xfrm>
          <a:prstGeom prst="rect">
            <a:avLst/>
          </a:prstGeom>
          <a:solidFill>
            <a:srgbClr val="F9CA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ore-KR" sz="1350" dirty="0">
              <a:latin typeface="나눔스퀘어OTF Bold" panose="020B0600000101010101" pitchFamily="34" charset="-127"/>
            </a:endParaRP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6203264" y="683656"/>
            <a:ext cx="890912" cy="747994"/>
          </a:xfrm>
          <a:prstGeom prst="rect">
            <a:avLst/>
          </a:prstGeom>
          <a:noFill/>
        </p:spPr>
        <p:txBody>
          <a:bodyPr wrap="square" lIns="67500" tIns="35100" rIns="67500" bIns="351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b="0" dirty="0">
                <a:solidFill>
                  <a:srgbClr val="F9CA17"/>
                </a:solidFill>
                <a:effectLst/>
                <a:latin typeface="NanumSquareOTF Light" panose="020B0600000101010101" pitchFamily="34" charset="-127"/>
                <a:ea typeface="NanumSquareOTF Light" panose="020B0600000101010101" pitchFamily="34" charset="-127"/>
              </a:rPr>
              <a:t>1.</a:t>
            </a:r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 bwMode="auto">
          <a:xfrm>
            <a:off x="7008451" y="845239"/>
            <a:ext cx="1838384" cy="347884"/>
          </a:xfrm>
          <a:prstGeom prst="rect">
            <a:avLst/>
          </a:prstGeom>
          <a:noFill/>
        </p:spPr>
        <p:txBody>
          <a:bodyPr wrap="square" lIns="67500" tIns="35100" rIns="67500" bIns="351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 Light"/>
                <a:ea typeface="NanumSquareOTF ExtraBold" panose="020B0600000101010101" pitchFamily="34" charset="-127"/>
              </a:rPr>
              <a:t>등장배경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나눔스퀘어 Light"/>
              <a:ea typeface="NanumSquareOTF ExtraBold" panose="020B0600000101010101" pitchFamily="34" charset="-127"/>
            </a:endParaRPr>
          </a:p>
        </p:txBody>
      </p:sp>
      <p:sp>
        <p:nvSpPr>
          <p:cNvPr id="32" name="Rectangle 3"/>
          <p:cNvSpPr txBox="1">
            <a:spLocks noChangeArrowheads="1"/>
          </p:cNvSpPr>
          <p:nvPr/>
        </p:nvSpPr>
        <p:spPr bwMode="auto">
          <a:xfrm>
            <a:off x="7006954" y="2064984"/>
            <a:ext cx="1996702" cy="347884"/>
          </a:xfrm>
          <a:prstGeom prst="rect">
            <a:avLst/>
          </a:prstGeom>
          <a:noFill/>
        </p:spPr>
        <p:txBody>
          <a:bodyPr wrap="square" lIns="67500" tIns="35100" rIns="67500" bIns="351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 Light"/>
                <a:ea typeface="NanumSquareOTF ExtraBold" panose="020B0600000101010101" pitchFamily="34" charset="-127"/>
              </a:rPr>
              <a:t>서비스 모델 제안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나눔스퀘어 Light"/>
              <a:ea typeface="NanumSquareOTF ExtraBold" panose="020B0600000101010101" pitchFamily="34" charset="-127"/>
            </a:endParaRPr>
          </a:p>
        </p:txBody>
      </p:sp>
      <p:sp>
        <p:nvSpPr>
          <p:cNvPr id="35" name="Rectangle 3"/>
          <p:cNvSpPr txBox="1">
            <a:spLocks noChangeArrowheads="1"/>
          </p:cNvSpPr>
          <p:nvPr/>
        </p:nvSpPr>
        <p:spPr bwMode="auto">
          <a:xfrm>
            <a:off x="7006954" y="4342672"/>
            <a:ext cx="2841303" cy="624883"/>
          </a:xfrm>
          <a:prstGeom prst="rect">
            <a:avLst/>
          </a:prstGeom>
          <a:noFill/>
        </p:spPr>
        <p:txBody>
          <a:bodyPr wrap="square" lIns="67500" tIns="35100" rIns="67500" bIns="351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 Light"/>
                <a:ea typeface="NanumSquareOTF ExtraBold" panose="020B0600000101010101" pitchFamily="34" charset="-127"/>
              </a:rPr>
              <a:t>서비스 구현을 위한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나눔스퀘어 Light"/>
              <a:ea typeface="NanumSquareOTF ExtraBold" panose="020B0600000101010101" pitchFamily="34" charset="-127"/>
            </a:endParaRPr>
          </a:p>
          <a:p>
            <a:pPr algn="l" latinLnBrk="0"/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 Light"/>
                <a:ea typeface="NanumSquareOTF ExtraBold" panose="020B0600000101010101" pitchFamily="34" charset="-127"/>
              </a:rPr>
              <a:t>	</a:t>
            </a:r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 Light"/>
                <a:ea typeface="NanumSquareOTF ExtraBold" panose="020B0600000101010101" pitchFamily="34" charset="-127"/>
              </a:rPr>
              <a:t> 데이터 분석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나눔스퀘어 Light"/>
              <a:ea typeface="NanumSquareOTF ExtraBold" panose="020B0600000101010101" pitchFamily="34" charset="-127"/>
            </a:endParaRPr>
          </a:p>
        </p:txBody>
      </p:sp>
      <p:sp>
        <p:nvSpPr>
          <p:cNvPr id="38" name="Rectangle 3"/>
          <p:cNvSpPr txBox="1">
            <a:spLocks noChangeArrowheads="1"/>
          </p:cNvSpPr>
          <p:nvPr/>
        </p:nvSpPr>
        <p:spPr bwMode="auto">
          <a:xfrm>
            <a:off x="7006954" y="3149983"/>
            <a:ext cx="1585127" cy="347884"/>
          </a:xfrm>
          <a:prstGeom prst="rect">
            <a:avLst/>
          </a:prstGeom>
          <a:noFill/>
        </p:spPr>
        <p:txBody>
          <a:bodyPr wrap="square" lIns="67500" tIns="35100" rIns="67500" bIns="351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 Light"/>
                <a:ea typeface="NanumSquareOTF ExtraBold" panose="020B0600000101010101" pitchFamily="34" charset="-127"/>
              </a:rPr>
              <a:t>데이터 소개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나눔스퀘어 Light"/>
              <a:ea typeface="NanumSquareOTF ExtraBold" panose="020B0600000101010101" pitchFamily="34" charset="-127"/>
            </a:endParaRPr>
          </a:p>
        </p:txBody>
      </p:sp>
      <p:sp>
        <p:nvSpPr>
          <p:cNvPr id="30" name="Rectangle 3">
            <a:extLst>
              <a:ext uri="{FF2B5EF4-FFF2-40B4-BE49-F238E27FC236}">
                <a16:creationId xmlns:a16="http://schemas.microsoft.com/office/drawing/2014/main" id="{FE14D437-7B37-4745-9740-257BC91CDF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03265" y="1853563"/>
            <a:ext cx="805187" cy="747994"/>
          </a:xfrm>
          <a:prstGeom prst="rect">
            <a:avLst/>
          </a:prstGeom>
          <a:noFill/>
        </p:spPr>
        <p:txBody>
          <a:bodyPr wrap="square" lIns="67500" tIns="35100" rIns="67500" bIns="351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b="0" dirty="0">
                <a:solidFill>
                  <a:srgbClr val="F9CA17"/>
                </a:solidFill>
                <a:effectLst/>
                <a:latin typeface="NanumSquareOTF Light" panose="020B0600000101010101" pitchFamily="34" charset="-127"/>
                <a:ea typeface="NanumSquareOTF Light" panose="020B0600000101010101" pitchFamily="34" charset="-127"/>
              </a:rPr>
              <a:t>2.</a:t>
            </a:r>
          </a:p>
        </p:txBody>
      </p:sp>
      <p:sp>
        <p:nvSpPr>
          <p:cNvPr id="33" name="Rectangle 3">
            <a:extLst>
              <a:ext uri="{FF2B5EF4-FFF2-40B4-BE49-F238E27FC236}">
                <a16:creationId xmlns:a16="http://schemas.microsoft.com/office/drawing/2014/main" id="{12AF5F06-0B47-7642-914B-90DD448DA5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03264" y="3023470"/>
            <a:ext cx="890912" cy="747994"/>
          </a:xfrm>
          <a:prstGeom prst="rect">
            <a:avLst/>
          </a:prstGeom>
          <a:noFill/>
        </p:spPr>
        <p:txBody>
          <a:bodyPr wrap="square" lIns="67500" tIns="35100" rIns="67500" bIns="351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b="0" dirty="0">
                <a:solidFill>
                  <a:srgbClr val="F9CA17"/>
                </a:solidFill>
                <a:effectLst/>
                <a:latin typeface="NanumSquareOTF Light" panose="020B0600000101010101" pitchFamily="34" charset="-127"/>
                <a:ea typeface="NanumSquareOTF Light" panose="020B0600000101010101" pitchFamily="34" charset="-127"/>
              </a:rPr>
              <a:t>3.</a:t>
            </a:r>
          </a:p>
        </p:txBody>
      </p:sp>
      <p:sp>
        <p:nvSpPr>
          <p:cNvPr id="34" name="Rectangle 3">
            <a:extLst>
              <a:ext uri="{FF2B5EF4-FFF2-40B4-BE49-F238E27FC236}">
                <a16:creationId xmlns:a16="http://schemas.microsoft.com/office/drawing/2014/main" id="{87CC910D-4FEE-FD46-B086-FE6562FB86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03264" y="4193377"/>
            <a:ext cx="890912" cy="747994"/>
          </a:xfrm>
          <a:prstGeom prst="rect">
            <a:avLst/>
          </a:prstGeom>
          <a:noFill/>
        </p:spPr>
        <p:txBody>
          <a:bodyPr wrap="square" lIns="67500" tIns="35100" rIns="67500" bIns="351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b="0" dirty="0">
                <a:solidFill>
                  <a:srgbClr val="F9CA17"/>
                </a:solidFill>
                <a:effectLst/>
                <a:latin typeface="NanumSquareOTF Light" panose="020B0600000101010101" pitchFamily="34" charset="-127"/>
                <a:ea typeface="NanumSquareOTF Light" panose="020B0600000101010101" pitchFamily="34" charset="-127"/>
              </a:rPr>
              <a:t>4.</a:t>
            </a: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0620BDFC-E0F3-BF4D-B5B4-245D64010302}"/>
              </a:ext>
            </a:extLst>
          </p:cNvPr>
          <p:cNvCxnSpPr>
            <a:cxnSpLocks/>
          </p:cNvCxnSpPr>
          <p:nvPr/>
        </p:nvCxnSpPr>
        <p:spPr>
          <a:xfrm>
            <a:off x="6100738" y="1354772"/>
            <a:ext cx="2404120" cy="0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[R] 17">
            <a:extLst>
              <a:ext uri="{FF2B5EF4-FFF2-40B4-BE49-F238E27FC236}">
                <a16:creationId xmlns:a16="http://schemas.microsoft.com/office/drawing/2014/main" id="{8E80C709-70FC-2F40-8D81-56084974FEC1}"/>
              </a:ext>
            </a:extLst>
          </p:cNvPr>
          <p:cNvCxnSpPr>
            <a:cxnSpLocks/>
          </p:cNvCxnSpPr>
          <p:nvPr/>
        </p:nvCxnSpPr>
        <p:spPr>
          <a:xfrm>
            <a:off x="6100738" y="2550305"/>
            <a:ext cx="2404120" cy="0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[R] 18">
            <a:extLst>
              <a:ext uri="{FF2B5EF4-FFF2-40B4-BE49-F238E27FC236}">
                <a16:creationId xmlns:a16="http://schemas.microsoft.com/office/drawing/2014/main" id="{5BE36BCE-71FB-174B-9D21-74EBB9410FB3}"/>
              </a:ext>
            </a:extLst>
          </p:cNvPr>
          <p:cNvCxnSpPr>
            <a:cxnSpLocks/>
          </p:cNvCxnSpPr>
          <p:nvPr/>
        </p:nvCxnSpPr>
        <p:spPr>
          <a:xfrm>
            <a:off x="6100738" y="3745838"/>
            <a:ext cx="2404120" cy="0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3">
            <a:extLst>
              <a:ext uri="{FF2B5EF4-FFF2-40B4-BE49-F238E27FC236}">
                <a16:creationId xmlns:a16="http://schemas.microsoft.com/office/drawing/2014/main" id="{102E5056-FC14-4B77-8F78-B114F2BC0D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39107" y="2648220"/>
            <a:ext cx="3804515" cy="994215"/>
          </a:xfrm>
          <a:prstGeom prst="rect">
            <a:avLst/>
          </a:prstGeom>
          <a:noFill/>
        </p:spPr>
        <p:txBody>
          <a:bodyPr wrap="square" lIns="67500" tIns="35100" rIns="67500" bIns="351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60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 Light"/>
                <a:ea typeface="NanumSquareOTF ExtraBold" panose="020B0600000101010101" pitchFamily="34" charset="-127"/>
              </a:rPr>
              <a:t>Index</a:t>
            </a:r>
          </a:p>
        </p:txBody>
      </p:sp>
      <p:cxnSp>
        <p:nvCxnSpPr>
          <p:cNvPr id="40" name="직선 연결선[R] 18">
            <a:extLst>
              <a:ext uri="{FF2B5EF4-FFF2-40B4-BE49-F238E27FC236}">
                <a16:creationId xmlns:a16="http://schemas.microsoft.com/office/drawing/2014/main" id="{64659B40-E713-46F3-B5E6-6E2CD0DFEF21}"/>
              </a:ext>
            </a:extLst>
          </p:cNvPr>
          <p:cNvCxnSpPr>
            <a:cxnSpLocks/>
          </p:cNvCxnSpPr>
          <p:nvPr/>
        </p:nvCxnSpPr>
        <p:spPr>
          <a:xfrm>
            <a:off x="6100738" y="4941371"/>
            <a:ext cx="2404120" cy="0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3"/>
          <p:cNvSpPr txBox="1">
            <a:spLocks noChangeArrowheads="1"/>
          </p:cNvSpPr>
          <p:nvPr/>
        </p:nvSpPr>
        <p:spPr bwMode="auto">
          <a:xfrm>
            <a:off x="7009458" y="5541607"/>
            <a:ext cx="1461145" cy="347884"/>
          </a:xfrm>
          <a:prstGeom prst="rect">
            <a:avLst/>
          </a:prstGeom>
          <a:noFill/>
        </p:spPr>
        <p:txBody>
          <a:bodyPr wrap="square" lIns="67500" tIns="35100" rIns="67500" bIns="351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나눔스퀘어 Light"/>
                <a:ea typeface="NanumSquareOTF ExtraBold" panose="020B0600000101010101" pitchFamily="34" charset="-127"/>
              </a:rPr>
              <a:t>서비스 구현</a:t>
            </a:r>
            <a:endParaRPr lang="en-US" altLang="ko-KR" sz="18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나눔스퀘어 Light"/>
              <a:ea typeface="NanumSquareOTF ExtraBold" panose="020B0600000101010101" pitchFamily="34" charset="-127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87CC910D-4FEE-FD46-B086-FE6562FB86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03261" y="5363284"/>
            <a:ext cx="890912" cy="747994"/>
          </a:xfrm>
          <a:prstGeom prst="rect">
            <a:avLst/>
          </a:prstGeom>
          <a:noFill/>
        </p:spPr>
        <p:txBody>
          <a:bodyPr wrap="square" lIns="67500" tIns="35100" rIns="67500" bIns="351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b="0" dirty="0">
                <a:solidFill>
                  <a:srgbClr val="F9CA17"/>
                </a:solidFill>
                <a:effectLst/>
                <a:latin typeface="NanumSquareOTF Light" panose="020B0600000101010101" pitchFamily="34" charset="-127"/>
                <a:ea typeface="NanumSquareOTF Light" panose="020B0600000101010101" pitchFamily="34" charset="-127"/>
              </a:rPr>
              <a:t>5.</a:t>
            </a:r>
          </a:p>
        </p:txBody>
      </p:sp>
      <p:cxnSp>
        <p:nvCxnSpPr>
          <p:cNvPr id="21" name="직선 연결선[R] 18">
            <a:extLst>
              <a:ext uri="{FF2B5EF4-FFF2-40B4-BE49-F238E27FC236}">
                <a16:creationId xmlns:a16="http://schemas.microsoft.com/office/drawing/2014/main" id="{64659B40-E713-46F3-B5E6-6E2CD0DFEF21}"/>
              </a:ext>
            </a:extLst>
          </p:cNvPr>
          <p:cNvCxnSpPr>
            <a:cxnSpLocks/>
          </p:cNvCxnSpPr>
          <p:nvPr/>
        </p:nvCxnSpPr>
        <p:spPr>
          <a:xfrm>
            <a:off x="6100735" y="6111278"/>
            <a:ext cx="2404120" cy="0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2006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-48260"/>
            <a:ext cx="12192000" cy="6906260"/>
          </a:xfrm>
          <a:prstGeom prst="rect">
            <a:avLst/>
          </a:prstGeom>
          <a:solidFill>
            <a:srgbClr val="F9CA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859280" y="2365077"/>
            <a:ext cx="79197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Light"/>
                <a:ea typeface="나눔스퀘어 Light" panose="020B0600000101010101"/>
              </a:rPr>
              <a:t>05. </a:t>
            </a:r>
            <a:r>
              <a:rPr lang="ko-KR" alt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Light"/>
                <a:ea typeface="나눔스퀘어 Light" panose="020B0600000101010101"/>
              </a:rPr>
              <a:t>서비스 구현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4953000" y="3733800"/>
            <a:ext cx="7239000" cy="1524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80324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E24FA59-062C-4F9C-8799-CBBB886F1207}"/>
              </a:ext>
            </a:extLst>
          </p:cNvPr>
          <p:cNvSpPr txBox="1"/>
          <p:nvPr/>
        </p:nvSpPr>
        <p:spPr>
          <a:xfrm>
            <a:off x="4831872" y="362885"/>
            <a:ext cx="2380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서비스 시연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E41DC79-9564-467C-ADB2-B2EA523EB38D}"/>
              </a:ext>
            </a:extLst>
          </p:cNvPr>
          <p:cNvSpPr txBox="1"/>
          <p:nvPr/>
        </p:nvSpPr>
        <p:spPr>
          <a:xfrm>
            <a:off x="111760" y="66040"/>
            <a:ext cx="663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Part 5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857C1FC0-0E4E-4C63-9425-F325DB8290B0}"/>
              </a:ext>
            </a:extLst>
          </p:cNvPr>
          <p:cNvCxnSpPr>
            <a:cxnSpLocks/>
          </p:cNvCxnSpPr>
          <p:nvPr/>
        </p:nvCxnSpPr>
        <p:spPr>
          <a:xfrm>
            <a:off x="516000" y="1119739"/>
            <a:ext cx="11160000" cy="0"/>
          </a:xfrm>
          <a:prstGeom prst="line">
            <a:avLst/>
          </a:prstGeom>
          <a:ln w="19050">
            <a:solidFill>
              <a:srgbClr val="F9CA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hlinkClick r:id="rId2" action="ppaction://hlinkfile"/>
            <a:extLst>
              <a:ext uri="{FF2B5EF4-FFF2-40B4-BE49-F238E27FC236}">
                <a16:creationId xmlns:a16="http://schemas.microsoft.com/office/drawing/2014/main" id="{145E68EA-3840-4131-8A32-AC3ED90B6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655" y="1575061"/>
            <a:ext cx="8094690" cy="4920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944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ACBC1DD-F80E-46EA-ACD5-D61AD97D8430}"/>
              </a:ext>
            </a:extLst>
          </p:cNvPr>
          <p:cNvSpPr/>
          <p:nvPr/>
        </p:nvSpPr>
        <p:spPr>
          <a:xfrm>
            <a:off x="2581701" y="1682858"/>
            <a:ext cx="3240000" cy="2160000"/>
          </a:xfrm>
          <a:prstGeom prst="roundRect">
            <a:avLst/>
          </a:prstGeom>
          <a:noFill/>
          <a:ln w="57150">
            <a:solidFill>
              <a:srgbClr val="F9C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"/>
              <a:ea typeface="나눔스퀘어 Light" panose="020B0600000101010101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05F3E8E-0379-4C8E-99B8-0B7105F4B1BF}"/>
              </a:ext>
            </a:extLst>
          </p:cNvPr>
          <p:cNvSpPr/>
          <p:nvPr/>
        </p:nvSpPr>
        <p:spPr>
          <a:xfrm>
            <a:off x="6626480" y="1682858"/>
            <a:ext cx="3240000" cy="2160000"/>
          </a:xfrm>
          <a:prstGeom prst="roundRect">
            <a:avLst/>
          </a:prstGeom>
          <a:noFill/>
          <a:ln w="57150">
            <a:solidFill>
              <a:srgbClr val="F9C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"/>
              <a:ea typeface="나눔스퀘어 Light" panose="020B0600000101010101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B6398135-A693-415F-A580-D2E589DC68EF}"/>
              </a:ext>
            </a:extLst>
          </p:cNvPr>
          <p:cNvSpPr/>
          <p:nvPr/>
        </p:nvSpPr>
        <p:spPr>
          <a:xfrm>
            <a:off x="2581701" y="4195450"/>
            <a:ext cx="3240000" cy="2160000"/>
          </a:xfrm>
          <a:prstGeom prst="roundRect">
            <a:avLst/>
          </a:prstGeom>
          <a:noFill/>
          <a:ln w="57150">
            <a:solidFill>
              <a:srgbClr val="F9C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나눔스퀘어"/>
              <a:ea typeface="나눔스퀘어 Light" panose="020B0600000101010101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E7B0B4AE-AA82-47C1-A706-B98B130C00A8}"/>
              </a:ext>
            </a:extLst>
          </p:cNvPr>
          <p:cNvSpPr/>
          <p:nvPr/>
        </p:nvSpPr>
        <p:spPr>
          <a:xfrm>
            <a:off x="6626480" y="4195450"/>
            <a:ext cx="3240000" cy="2160000"/>
          </a:xfrm>
          <a:prstGeom prst="roundRect">
            <a:avLst/>
          </a:prstGeom>
          <a:noFill/>
          <a:ln w="57150">
            <a:solidFill>
              <a:srgbClr val="F9C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나눔스퀘어"/>
              <a:ea typeface="나눔스퀘어 Light" panose="020B0600000101010101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9184B7-E717-4DC9-9D43-89ECCACE1547}"/>
              </a:ext>
            </a:extLst>
          </p:cNvPr>
          <p:cNvSpPr txBox="1"/>
          <p:nvPr/>
        </p:nvSpPr>
        <p:spPr>
          <a:xfrm>
            <a:off x="2900252" y="2341500"/>
            <a:ext cx="266845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/>
                <a:ea typeface="나눔스퀘어 Light" panose="020B0600000101010101"/>
                <a:sym typeface="Wingdings" panose="05000000000000000000" pitchFamily="2" charset="2"/>
              </a:rPr>
              <a:t>지역 시장의 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"/>
              <a:ea typeface="나눔스퀘어 Light" panose="020B0600000101010101"/>
              <a:sym typeface="Wingdings" panose="05000000000000000000" pitchFamily="2" charset="2"/>
            </a:endParaRPr>
          </a:p>
          <a:p>
            <a:pPr algn="ctr"/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/>
                <a:ea typeface="나눔스퀘어 Light" panose="020B0600000101010101"/>
                <a:sym typeface="Wingdings" panose="05000000000000000000" pitchFamily="2" charset="2"/>
              </a:rPr>
              <a:t>경쟁력 강화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"/>
              <a:ea typeface="나눔스퀘어 Light" panose="020B0600000101010101"/>
              <a:sym typeface="Wingdings" panose="05000000000000000000" pitchFamily="2" charset="2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379C3F-E435-4D5B-9698-061E2B6FEF4F}"/>
              </a:ext>
            </a:extLst>
          </p:cNvPr>
          <p:cNvSpPr txBox="1"/>
          <p:nvPr/>
        </p:nvSpPr>
        <p:spPr>
          <a:xfrm>
            <a:off x="6652172" y="2192826"/>
            <a:ext cx="321430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/>
                <a:ea typeface="나눔스퀘어 Light" panose="020B0600000101010101"/>
                <a:sym typeface="Wingdings" panose="05000000000000000000" pitchFamily="2" charset="2"/>
              </a:rPr>
              <a:t>소비자들은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"/>
              <a:ea typeface="나눔스퀘어 Light" panose="020B0600000101010101"/>
              <a:sym typeface="Wingdings" panose="05000000000000000000" pitchFamily="2" charset="2"/>
            </a:endParaRPr>
          </a:p>
          <a:p>
            <a:pPr algn="ctr"/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/>
                <a:ea typeface="나눔스퀘어 Light" panose="020B0600000101010101"/>
                <a:sym typeface="Wingdings" panose="05000000000000000000" pitchFamily="2" charset="2"/>
              </a:rPr>
              <a:t>더욱 더 신선한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"/>
              <a:ea typeface="나눔스퀘어 Light" panose="020B0600000101010101"/>
              <a:sym typeface="Wingdings" panose="05000000000000000000" pitchFamily="2" charset="2"/>
            </a:endParaRPr>
          </a:p>
          <a:p>
            <a:pPr algn="ctr"/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/>
                <a:ea typeface="나눔스퀘어 Light" panose="020B0600000101010101"/>
                <a:sym typeface="Wingdings" panose="05000000000000000000" pitchFamily="2" charset="2"/>
              </a:rPr>
              <a:t>식품 구매 가능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"/>
              <a:ea typeface="나눔스퀘어 Light" panose="020B0600000101010101"/>
              <a:sym typeface="Wingdings" panose="05000000000000000000" pitchFamily="2" charset="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FD7878-AB6A-481C-9FCC-619955C81DBD}"/>
              </a:ext>
            </a:extLst>
          </p:cNvPr>
          <p:cNvSpPr txBox="1"/>
          <p:nvPr/>
        </p:nvSpPr>
        <p:spPr>
          <a:xfrm>
            <a:off x="2581701" y="4921507"/>
            <a:ext cx="3240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latin typeface="나눔스퀘어"/>
                <a:ea typeface="나눔스퀘어 Light" panose="020B0600000101010101"/>
              </a:rPr>
              <a:t>수송 및</a:t>
            </a:r>
            <a:r>
              <a:rPr lang="en-US" altLang="ko-KR" sz="2000" b="1" dirty="0">
                <a:latin typeface="나눔스퀘어"/>
                <a:ea typeface="나눔스퀘어 Light" panose="020B0600000101010101"/>
              </a:rPr>
              <a:t> </a:t>
            </a:r>
            <a:r>
              <a:rPr lang="ko-KR" altLang="en-US" sz="2000" b="1" dirty="0">
                <a:latin typeface="나눔스퀘어"/>
                <a:ea typeface="나눔스퀘어 Light" panose="020B0600000101010101"/>
              </a:rPr>
              <a:t>보관에 따른</a:t>
            </a:r>
            <a:endParaRPr lang="en-US" altLang="ko-KR" sz="2000" b="1" dirty="0">
              <a:latin typeface="나눔스퀘어"/>
              <a:ea typeface="나눔스퀘어 Light" panose="020B0600000101010101"/>
            </a:endParaRPr>
          </a:p>
          <a:p>
            <a:pPr algn="ctr"/>
            <a:r>
              <a:rPr lang="ko-KR" altLang="en-US" sz="2000" b="1" dirty="0">
                <a:latin typeface="나눔스퀘어"/>
                <a:ea typeface="나눔스퀘어 Light" panose="020B0600000101010101"/>
              </a:rPr>
              <a:t>물류 비용 절감</a:t>
            </a:r>
            <a:endParaRPr lang="en-US" altLang="ko-KR" sz="2000" b="1" dirty="0">
              <a:latin typeface="나눔스퀘어"/>
              <a:ea typeface="나눔스퀘어 Light" panose="020B0600000101010101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B25C16-C963-447F-AE8A-4B2C38D4AEBA}"/>
              </a:ext>
            </a:extLst>
          </p:cNvPr>
          <p:cNvSpPr txBox="1"/>
          <p:nvPr/>
        </p:nvSpPr>
        <p:spPr>
          <a:xfrm>
            <a:off x="6551030" y="5075395"/>
            <a:ext cx="33909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latin typeface="나눔스퀘어"/>
                <a:ea typeface="나눔스퀘어 Light" panose="020B0600000101010101"/>
              </a:rPr>
              <a:t>리드타임 축소</a:t>
            </a:r>
            <a:endParaRPr lang="en-US" altLang="ko-KR" sz="2000" b="1" dirty="0">
              <a:latin typeface="나눔스퀘어"/>
              <a:ea typeface="나눔스퀘어 Light" panose="020B0600000101010101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89DF56B-F59F-47C5-A71B-027EB6FDDB0F}"/>
              </a:ext>
            </a:extLst>
          </p:cNvPr>
          <p:cNvCxnSpPr>
            <a:cxnSpLocks/>
          </p:cNvCxnSpPr>
          <p:nvPr/>
        </p:nvCxnSpPr>
        <p:spPr>
          <a:xfrm>
            <a:off x="516000" y="1119739"/>
            <a:ext cx="11160000" cy="0"/>
          </a:xfrm>
          <a:prstGeom prst="line">
            <a:avLst/>
          </a:prstGeom>
          <a:ln w="19050">
            <a:solidFill>
              <a:srgbClr val="F9CA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AFBD7CE-1721-4EA4-83B3-FB6E90206A55}"/>
              </a:ext>
            </a:extLst>
          </p:cNvPr>
          <p:cNvSpPr txBox="1"/>
          <p:nvPr/>
        </p:nvSpPr>
        <p:spPr>
          <a:xfrm>
            <a:off x="2894643" y="362885"/>
            <a:ext cx="64027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물류 최적화 서비스를 통한 기대 효과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A88368-4E8B-4329-85AE-8D606549D64C}"/>
              </a:ext>
            </a:extLst>
          </p:cNvPr>
          <p:cNvSpPr txBox="1"/>
          <p:nvPr/>
        </p:nvSpPr>
        <p:spPr>
          <a:xfrm>
            <a:off x="111760" y="66040"/>
            <a:ext cx="6639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Part 5</a:t>
            </a:r>
          </a:p>
          <a:p>
            <a:r>
              <a:rPr lang="ko-KR" altLang="en-US" sz="1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결론</a:t>
            </a:r>
          </a:p>
        </p:txBody>
      </p:sp>
    </p:spTree>
    <p:extLst>
      <p:ext uri="{BB962C8B-B14F-4D97-AF65-F5344CB8AC3E}">
        <p14:creationId xmlns:p14="http://schemas.microsoft.com/office/powerpoint/2010/main" val="9050357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90A1897-EA61-40D6-8B34-3EE10B5AA534}"/>
              </a:ext>
            </a:extLst>
          </p:cNvPr>
          <p:cNvSpPr/>
          <p:nvPr/>
        </p:nvSpPr>
        <p:spPr>
          <a:xfrm>
            <a:off x="-1" y="-48260"/>
            <a:ext cx="12192000" cy="6906260"/>
          </a:xfrm>
          <a:prstGeom prst="rect">
            <a:avLst/>
          </a:prstGeom>
          <a:solidFill>
            <a:srgbClr val="F9CA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8AEDCA-5DAB-4C15-8C78-5197A76222E1}"/>
              </a:ext>
            </a:extLst>
          </p:cNvPr>
          <p:cNvSpPr/>
          <p:nvPr/>
        </p:nvSpPr>
        <p:spPr>
          <a:xfrm>
            <a:off x="953082" y="2173248"/>
            <a:ext cx="10285835" cy="1778000"/>
          </a:xfrm>
          <a:prstGeom prst="rect">
            <a:avLst/>
          </a:prstGeom>
          <a:noFill/>
          <a:ln w="127000">
            <a:solidFill>
              <a:srgbClr val="0110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3153D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C6EFC1-3E95-42CF-AB54-C8940652C7A6}"/>
              </a:ext>
            </a:extLst>
          </p:cNvPr>
          <p:cNvSpPr txBox="1"/>
          <p:nvPr/>
        </p:nvSpPr>
        <p:spPr>
          <a:xfrm>
            <a:off x="3929383" y="2646749"/>
            <a:ext cx="43332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spc="-300" dirty="0">
                <a:solidFill>
                  <a:srgbClr val="03153D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# Thank U   # : D</a:t>
            </a:r>
            <a:endParaRPr lang="ko-KR" altLang="en-US" sz="4800" spc="-300" dirty="0">
              <a:solidFill>
                <a:srgbClr val="03153D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4396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-48260"/>
            <a:ext cx="12192000" cy="6906260"/>
          </a:xfrm>
          <a:prstGeom prst="rect">
            <a:avLst/>
          </a:prstGeom>
          <a:solidFill>
            <a:srgbClr val="F9CA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859280" y="2365077"/>
            <a:ext cx="61874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Light"/>
                <a:ea typeface="나눔바른고딕" pitchFamily="50" charset="-127"/>
              </a:rPr>
              <a:t>01. </a:t>
            </a:r>
            <a:r>
              <a:rPr lang="ko-KR" alt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Light"/>
                <a:ea typeface="나눔바른고딕" pitchFamily="50" charset="-127"/>
              </a:rPr>
              <a:t>등장배경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4953000" y="3733800"/>
            <a:ext cx="7239000" cy="1524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9007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7E09AAE-166B-4AAA-9AFF-1437DD1E562E}"/>
              </a:ext>
            </a:extLst>
          </p:cNvPr>
          <p:cNvSpPr txBox="1"/>
          <p:nvPr/>
        </p:nvSpPr>
        <p:spPr>
          <a:xfrm>
            <a:off x="0" y="304253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신선식품 누가 잡을까 </a:t>
            </a:r>
            <a:r>
              <a:rPr lang="en-US" altLang="ko-KR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?</a:t>
            </a:r>
            <a:endParaRPr lang="ko-KR" altLang="en-US" sz="32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pic>
        <p:nvPicPr>
          <p:cNvPr id="5" name="그림 4"/>
          <p:cNvPicPr preferRelativeResize="0">
            <a:picLocks/>
          </p:cNvPicPr>
          <p:nvPr/>
        </p:nvPicPr>
        <p:blipFill rotWithShape="1">
          <a:blip r:embed="rId3"/>
          <a:srcRect t="3806" b="36922"/>
          <a:stretch/>
        </p:blipFill>
        <p:spPr>
          <a:xfrm>
            <a:off x="1057772" y="1448668"/>
            <a:ext cx="5040000" cy="5040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A05C5D8-7B36-46C5-9788-7CF818FFD8CA}"/>
              </a:ext>
            </a:extLst>
          </p:cNvPr>
          <p:cNvSpPr txBox="1"/>
          <p:nvPr/>
        </p:nvSpPr>
        <p:spPr>
          <a:xfrm>
            <a:off x="111760" y="66040"/>
            <a:ext cx="6935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OTF Bold" panose="020B0600000101010101" pitchFamily="34" charset="-127"/>
                <a:ea typeface="나눔스퀘어 Light" panose="020B0600000101010101"/>
              </a:rPr>
              <a:t>Part 1</a:t>
            </a:r>
            <a:endParaRPr lang="ko-KR" altLang="en-US" sz="1400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F91179BA-F797-47B8-9098-3406C03FA97F}"/>
              </a:ext>
            </a:extLst>
          </p:cNvPr>
          <p:cNvCxnSpPr>
            <a:cxnSpLocks/>
          </p:cNvCxnSpPr>
          <p:nvPr/>
        </p:nvCxnSpPr>
        <p:spPr>
          <a:xfrm>
            <a:off x="516000" y="1119739"/>
            <a:ext cx="11160000" cy="0"/>
          </a:xfrm>
          <a:prstGeom prst="line">
            <a:avLst/>
          </a:prstGeom>
          <a:ln w="19050">
            <a:solidFill>
              <a:srgbClr val="F9CA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그림 31">
            <a:extLst>
              <a:ext uri="{FF2B5EF4-FFF2-40B4-BE49-F238E27FC236}">
                <a16:creationId xmlns:a16="http://schemas.microsoft.com/office/drawing/2014/main" id="{B064402E-A9E5-4D85-9C23-05B715267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1363" y="6041979"/>
            <a:ext cx="1638743" cy="283763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E0EFBF04-4F35-424F-9821-04131DDA3894}"/>
              </a:ext>
            </a:extLst>
          </p:cNvPr>
          <p:cNvSpPr txBox="1"/>
          <p:nvPr/>
        </p:nvSpPr>
        <p:spPr>
          <a:xfrm>
            <a:off x="0" y="6488668"/>
            <a:ext cx="60977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* </a:t>
            </a:r>
            <a:r>
              <a:rPr lang="ko-KR" altLang="en-US" sz="1400" dirty="0" err="1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오픈서베이</a:t>
            </a:r>
            <a:r>
              <a:rPr lang="en-US" altLang="ko-KR" sz="14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, 2020.01</a:t>
            </a:r>
            <a:endParaRPr lang="ko-KR" altLang="en-US" sz="14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BED4AA3-0E37-4EE2-8C45-96D392EFD301}"/>
              </a:ext>
            </a:extLst>
          </p:cNvPr>
          <p:cNvSpPr/>
          <p:nvPr/>
        </p:nvSpPr>
        <p:spPr>
          <a:xfrm>
            <a:off x="6444822" y="2132502"/>
            <a:ext cx="4716245" cy="238629"/>
          </a:xfrm>
          <a:prstGeom prst="rect">
            <a:avLst/>
          </a:prstGeom>
          <a:solidFill>
            <a:srgbClr val="FCD8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ea typeface="나눔스퀘어 Light" panose="020B0600000101010101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7045D09-A12F-42A9-84D2-82924C72CC02}"/>
              </a:ext>
            </a:extLst>
          </p:cNvPr>
          <p:cNvGrpSpPr/>
          <p:nvPr/>
        </p:nvGrpSpPr>
        <p:grpSpPr>
          <a:xfrm>
            <a:off x="6444822" y="1786356"/>
            <a:ext cx="5364950" cy="3257068"/>
            <a:chOff x="6752003" y="1854373"/>
            <a:chExt cx="5364950" cy="325706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93498C0-240B-4160-9BD9-07038D6A6065}"/>
                </a:ext>
              </a:extLst>
            </p:cNvPr>
            <p:cNvSpPr txBox="1"/>
            <p:nvPr/>
          </p:nvSpPr>
          <p:spPr>
            <a:xfrm>
              <a:off x="6752003" y="3290237"/>
              <a:ext cx="4602304" cy="182120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342900" indent="-34290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ko-KR" sz="24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2017</a:t>
              </a:r>
              <a:r>
                <a:rPr lang="ko-KR" altLang="en-US" sz="24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년 대비 </a:t>
              </a:r>
              <a:r>
                <a:rPr lang="en-US" altLang="ko-KR" sz="24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2019</a:t>
              </a:r>
              <a:r>
                <a:rPr lang="ko-KR" altLang="en-US" sz="24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년 </a:t>
              </a:r>
              <a:r>
                <a:rPr lang="en-US" altLang="ko-KR" sz="24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60% </a:t>
              </a:r>
              <a:r>
                <a:rPr lang="ko-KR" altLang="en-US" sz="24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증가</a:t>
              </a:r>
              <a:endParaRPr lang="en-US" altLang="ko-KR" sz="24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  <a:p>
              <a:pPr marL="342900" indent="-34290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endParaRPr lang="en-US" altLang="ko-KR" sz="24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  <a:p>
              <a:pPr marL="342900" indent="-34290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ko-KR" altLang="en-US" sz="24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그렇다면</a:t>
              </a:r>
              <a:r>
                <a:rPr lang="en-US" altLang="ko-KR" sz="24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,  </a:t>
              </a:r>
              <a:r>
                <a:rPr lang="ko-KR" altLang="en-US" sz="24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오프라인 쇼핑은 </a:t>
              </a:r>
              <a:br>
                <a:rPr lang="en-US" altLang="ko-KR" sz="24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</a:br>
              <a:r>
                <a:rPr lang="ko-KR" altLang="en-US" sz="24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감소하였는가 </a:t>
              </a:r>
              <a:r>
                <a:rPr lang="en-US" altLang="ko-KR" sz="24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?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C6FB376-03B4-4C39-A531-883F02AB5DD9}"/>
                </a:ext>
              </a:extLst>
            </p:cNvPr>
            <p:cNvSpPr txBox="1"/>
            <p:nvPr/>
          </p:nvSpPr>
          <p:spPr>
            <a:xfrm>
              <a:off x="7012180" y="1854373"/>
              <a:ext cx="510477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2">
                      <a:lumMod val="2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“</a:t>
              </a:r>
              <a:r>
                <a:rPr lang="ko-KR" altLang="en-US" sz="3200" dirty="0">
                  <a:solidFill>
                    <a:schemeClr val="bg2">
                      <a:lumMod val="2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온라인 장보기 급성장 </a:t>
              </a:r>
              <a:r>
                <a:rPr lang="en-US" altLang="ko-KR" sz="3200" dirty="0">
                  <a:solidFill>
                    <a:schemeClr val="bg2">
                      <a:lumMod val="2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93960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ED4AA3-0E37-4EE2-8C45-96D392EFD301}"/>
              </a:ext>
            </a:extLst>
          </p:cNvPr>
          <p:cNvSpPr/>
          <p:nvPr/>
        </p:nvSpPr>
        <p:spPr>
          <a:xfrm>
            <a:off x="6444822" y="2132502"/>
            <a:ext cx="4716245" cy="238629"/>
          </a:xfrm>
          <a:prstGeom prst="rect">
            <a:avLst/>
          </a:prstGeom>
          <a:solidFill>
            <a:srgbClr val="FCD8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ea typeface="나눔스퀘어 Light" panose="020B0600000101010101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05C5D8-7B36-46C5-9788-7CF818FFD8CA}"/>
              </a:ext>
            </a:extLst>
          </p:cNvPr>
          <p:cNvSpPr txBox="1"/>
          <p:nvPr/>
        </p:nvSpPr>
        <p:spPr>
          <a:xfrm>
            <a:off x="111760" y="66040"/>
            <a:ext cx="6935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OTF Bold" panose="020B0600000101010101" pitchFamily="34" charset="-127"/>
                <a:ea typeface="나눔스퀘어 Light" panose="020B0600000101010101"/>
              </a:rPr>
              <a:t>Part 1</a:t>
            </a:r>
            <a:endParaRPr lang="ko-KR" altLang="en-US" sz="1400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pic>
        <p:nvPicPr>
          <p:cNvPr id="4" name="그림 3"/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057772" y="1448668"/>
            <a:ext cx="5040000" cy="5040000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E7045D09-A12F-42A9-84D2-82924C72CC02}"/>
              </a:ext>
            </a:extLst>
          </p:cNvPr>
          <p:cNvGrpSpPr/>
          <p:nvPr/>
        </p:nvGrpSpPr>
        <p:grpSpPr>
          <a:xfrm>
            <a:off x="6444822" y="1786356"/>
            <a:ext cx="5364950" cy="3744188"/>
            <a:chOff x="6752003" y="1854373"/>
            <a:chExt cx="5364950" cy="374418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93498C0-240B-4160-9BD9-07038D6A6065}"/>
                </a:ext>
              </a:extLst>
            </p:cNvPr>
            <p:cNvSpPr txBox="1"/>
            <p:nvPr/>
          </p:nvSpPr>
          <p:spPr>
            <a:xfrm>
              <a:off x="6752003" y="3290237"/>
              <a:ext cx="4602304" cy="230832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342900" indent="-34290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ko-KR" altLang="en-US" sz="24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온라인의 성장에도 불구하고</a:t>
              </a:r>
              <a:endParaRPr lang="en-US" altLang="ko-KR" sz="24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  <a:p>
              <a:pPr algn="just">
                <a:lnSpc>
                  <a:spcPct val="120000"/>
                </a:lnSpc>
              </a:pPr>
              <a:r>
                <a:rPr lang="en-US" altLang="ko-KR" sz="24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      </a:t>
              </a:r>
              <a:r>
                <a:rPr lang="ko-KR" altLang="en-US" sz="24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오프라인 신선식품 매출 유지</a:t>
              </a:r>
              <a:endParaRPr lang="en-US" altLang="ko-KR" sz="24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  <a:p>
              <a:pPr marL="342900" indent="-34290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endParaRPr lang="en-US" altLang="ko-KR" sz="24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  <a:p>
              <a:pPr marL="342900" indent="-342900" algn="just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ko-KR" altLang="en-US" sz="24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오프라인 신선식품 매출이 </a:t>
              </a:r>
              <a:endParaRPr lang="en-US" altLang="ko-KR" sz="2400" spc="-150" dirty="0">
                <a:latin typeface="나눔스퀘어OTF Bold" panose="020B0600000101010101" pitchFamily="34" charset="-127"/>
                <a:ea typeface="나눔스퀘어OTF Bold" panose="020B0600000101010101" pitchFamily="34" charset="-127"/>
              </a:endParaRPr>
            </a:p>
            <a:p>
              <a:pPr algn="just">
                <a:lnSpc>
                  <a:spcPct val="120000"/>
                </a:lnSpc>
              </a:pPr>
              <a:r>
                <a:rPr lang="ko-KR" altLang="en-US" sz="24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       유지되는 이유는</a:t>
              </a:r>
              <a:r>
                <a:rPr lang="en-US" altLang="ko-KR" sz="2400" spc="-150" dirty="0"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6FB376-03B4-4C39-A531-883F02AB5DD9}"/>
                </a:ext>
              </a:extLst>
            </p:cNvPr>
            <p:cNvSpPr txBox="1"/>
            <p:nvPr/>
          </p:nvSpPr>
          <p:spPr>
            <a:xfrm>
              <a:off x="7012180" y="1854373"/>
              <a:ext cx="510477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bg2">
                      <a:lumMod val="2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“</a:t>
              </a:r>
              <a:r>
                <a:rPr lang="ko-KR" altLang="en-US" sz="3200" dirty="0">
                  <a:solidFill>
                    <a:schemeClr val="bg2">
                      <a:lumMod val="2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꾸준한 오프라인 매출 </a:t>
              </a:r>
              <a:r>
                <a:rPr lang="en-US" altLang="ko-KR" sz="3200" dirty="0">
                  <a:solidFill>
                    <a:schemeClr val="bg2">
                      <a:lumMod val="25000"/>
                    </a:schemeClr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rPr>
                <a:t>“</a:t>
              </a:r>
            </a:p>
          </p:txBody>
        </p:sp>
      </p:grp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FE4BB483-8D8A-4475-B68B-BEF4DC58E4B0}"/>
              </a:ext>
            </a:extLst>
          </p:cNvPr>
          <p:cNvCxnSpPr>
            <a:cxnSpLocks/>
          </p:cNvCxnSpPr>
          <p:nvPr/>
        </p:nvCxnSpPr>
        <p:spPr>
          <a:xfrm>
            <a:off x="516000" y="1119739"/>
            <a:ext cx="11160000" cy="0"/>
          </a:xfrm>
          <a:prstGeom prst="line">
            <a:avLst/>
          </a:prstGeom>
          <a:ln w="19050">
            <a:solidFill>
              <a:srgbClr val="F9CA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F61143AF-8CF9-41C1-A52C-0B4639A1F18D}"/>
              </a:ext>
            </a:extLst>
          </p:cNvPr>
          <p:cNvSpPr txBox="1"/>
          <p:nvPr/>
        </p:nvSpPr>
        <p:spPr>
          <a:xfrm>
            <a:off x="0" y="6488668"/>
            <a:ext cx="60977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* </a:t>
            </a:r>
            <a:r>
              <a:rPr lang="ko-KR" altLang="en-US" sz="1400" dirty="0" err="1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이투데이</a:t>
            </a:r>
            <a:r>
              <a:rPr lang="en-US" altLang="ko-KR" sz="14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, 2020.05</a:t>
            </a:r>
            <a:endParaRPr lang="ko-KR" altLang="en-US" sz="14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E09AAE-166B-4AAA-9AFF-1437DD1E562E}"/>
              </a:ext>
            </a:extLst>
          </p:cNvPr>
          <p:cNvSpPr txBox="1"/>
          <p:nvPr/>
        </p:nvSpPr>
        <p:spPr>
          <a:xfrm>
            <a:off x="0" y="304253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신선식품 누가 잡을까 </a:t>
            </a:r>
            <a:r>
              <a:rPr lang="en-US" altLang="ko-KR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?</a:t>
            </a:r>
            <a:endParaRPr lang="ko-KR" altLang="en-US" sz="32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9006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05C5D8-7B36-46C5-9788-7CF818FFD8CA}"/>
              </a:ext>
            </a:extLst>
          </p:cNvPr>
          <p:cNvSpPr txBox="1"/>
          <p:nvPr/>
        </p:nvSpPr>
        <p:spPr>
          <a:xfrm>
            <a:off x="111760" y="66040"/>
            <a:ext cx="6935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OTF Bold" panose="020B0600000101010101" pitchFamily="34" charset="-127"/>
                <a:ea typeface="나눔스퀘어 Light" panose="020B0600000101010101"/>
              </a:rPr>
              <a:t>Part 1</a:t>
            </a:r>
            <a:endParaRPr lang="ko-KR" altLang="en-US" sz="1400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C2C80DA-9A4A-4BCA-AA9B-497E86789FEE}"/>
              </a:ext>
            </a:extLst>
          </p:cNvPr>
          <p:cNvCxnSpPr/>
          <p:nvPr/>
        </p:nvCxnSpPr>
        <p:spPr>
          <a:xfrm>
            <a:off x="516000" y="1119739"/>
            <a:ext cx="11160000" cy="0"/>
          </a:xfrm>
          <a:prstGeom prst="line">
            <a:avLst/>
          </a:prstGeom>
          <a:ln w="19050">
            <a:solidFill>
              <a:srgbClr val="F9CA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7E09AAE-166B-4AAA-9AFF-1437DD1E562E}"/>
              </a:ext>
            </a:extLst>
          </p:cNvPr>
          <p:cNvSpPr txBox="1"/>
          <p:nvPr/>
        </p:nvSpPr>
        <p:spPr>
          <a:xfrm>
            <a:off x="0" y="36288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신선식품 경쟁의 끝은 어디인가 </a:t>
            </a:r>
            <a:r>
              <a:rPr lang="en-US" altLang="ko-KR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?</a:t>
            </a:r>
            <a:endParaRPr lang="ko-KR" altLang="en-US" sz="32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pic>
        <p:nvPicPr>
          <p:cNvPr id="8" name="그림 7"/>
          <p:cNvPicPr preferRelativeResize="0">
            <a:picLocks/>
          </p:cNvPicPr>
          <p:nvPr/>
        </p:nvPicPr>
        <p:blipFill rotWithShape="1">
          <a:blip r:embed="rId3"/>
          <a:srcRect l="49467" t="62015"/>
          <a:stretch/>
        </p:blipFill>
        <p:spPr>
          <a:xfrm>
            <a:off x="815443" y="1448668"/>
            <a:ext cx="5040000" cy="5040000"/>
          </a:xfrm>
          <a:prstGeom prst="rect">
            <a:avLst/>
          </a:prstGeom>
        </p:spPr>
      </p:pic>
      <p:pic>
        <p:nvPicPr>
          <p:cNvPr id="9" name="그림 8"/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6481454" y="1448668"/>
            <a:ext cx="5040000" cy="5040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5B7E0EA7-1AC5-43BC-AA7A-35C30A14C63F}"/>
              </a:ext>
            </a:extLst>
          </p:cNvPr>
          <p:cNvSpPr/>
          <p:nvPr/>
        </p:nvSpPr>
        <p:spPr>
          <a:xfrm>
            <a:off x="805283" y="1448668"/>
            <a:ext cx="4911212" cy="2124878"/>
          </a:xfrm>
          <a:prstGeom prst="rect">
            <a:avLst/>
          </a:prstGeom>
          <a:solidFill>
            <a:srgbClr val="F9CA17">
              <a:alpha val="34000"/>
            </a:srgbClr>
          </a:solidFill>
          <a:ln w="38100" cmpd="sng">
            <a:solidFill>
              <a:srgbClr val="F0BE0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911212"/>
                      <a:gd name="connsiteY0" fmla="*/ 0 h 1374107"/>
                      <a:gd name="connsiteX1" fmla="*/ 515677 w 4911212"/>
                      <a:gd name="connsiteY1" fmla="*/ 0 h 1374107"/>
                      <a:gd name="connsiteX2" fmla="*/ 1080467 w 4911212"/>
                      <a:gd name="connsiteY2" fmla="*/ 0 h 1374107"/>
                      <a:gd name="connsiteX3" fmla="*/ 1596144 w 4911212"/>
                      <a:gd name="connsiteY3" fmla="*/ 0 h 1374107"/>
                      <a:gd name="connsiteX4" fmla="*/ 2259158 w 4911212"/>
                      <a:gd name="connsiteY4" fmla="*/ 0 h 1374107"/>
                      <a:gd name="connsiteX5" fmla="*/ 2873059 w 4911212"/>
                      <a:gd name="connsiteY5" fmla="*/ 0 h 1374107"/>
                      <a:gd name="connsiteX6" fmla="*/ 3486961 w 4911212"/>
                      <a:gd name="connsiteY6" fmla="*/ 0 h 1374107"/>
                      <a:gd name="connsiteX7" fmla="*/ 4199086 w 4911212"/>
                      <a:gd name="connsiteY7" fmla="*/ 0 h 1374107"/>
                      <a:gd name="connsiteX8" fmla="*/ 4911212 w 4911212"/>
                      <a:gd name="connsiteY8" fmla="*/ 0 h 1374107"/>
                      <a:gd name="connsiteX9" fmla="*/ 4911212 w 4911212"/>
                      <a:gd name="connsiteY9" fmla="*/ 645830 h 1374107"/>
                      <a:gd name="connsiteX10" fmla="*/ 4911212 w 4911212"/>
                      <a:gd name="connsiteY10" fmla="*/ 1374107 h 1374107"/>
                      <a:gd name="connsiteX11" fmla="*/ 4444647 w 4911212"/>
                      <a:gd name="connsiteY11" fmla="*/ 1374107 h 1374107"/>
                      <a:gd name="connsiteX12" fmla="*/ 3928970 w 4911212"/>
                      <a:gd name="connsiteY12" fmla="*/ 1374107 h 1374107"/>
                      <a:gd name="connsiteX13" fmla="*/ 3265956 w 4911212"/>
                      <a:gd name="connsiteY13" fmla="*/ 1374107 h 1374107"/>
                      <a:gd name="connsiteX14" fmla="*/ 2553830 w 4911212"/>
                      <a:gd name="connsiteY14" fmla="*/ 1374107 h 1374107"/>
                      <a:gd name="connsiteX15" fmla="*/ 1989041 w 4911212"/>
                      <a:gd name="connsiteY15" fmla="*/ 1374107 h 1374107"/>
                      <a:gd name="connsiteX16" fmla="*/ 1276915 w 4911212"/>
                      <a:gd name="connsiteY16" fmla="*/ 1374107 h 1374107"/>
                      <a:gd name="connsiteX17" fmla="*/ 761238 w 4911212"/>
                      <a:gd name="connsiteY17" fmla="*/ 1374107 h 1374107"/>
                      <a:gd name="connsiteX18" fmla="*/ 0 w 4911212"/>
                      <a:gd name="connsiteY18" fmla="*/ 1374107 h 1374107"/>
                      <a:gd name="connsiteX19" fmla="*/ 0 w 4911212"/>
                      <a:gd name="connsiteY19" fmla="*/ 728277 h 1374107"/>
                      <a:gd name="connsiteX20" fmla="*/ 0 w 4911212"/>
                      <a:gd name="connsiteY20" fmla="*/ 0 h 13741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4911212" h="1374107" fill="none" extrusionOk="0">
                        <a:moveTo>
                          <a:pt x="0" y="0"/>
                        </a:moveTo>
                        <a:cubicBezTo>
                          <a:pt x="110957" y="14520"/>
                          <a:pt x="391435" y="-4763"/>
                          <a:pt x="515677" y="0"/>
                        </a:cubicBezTo>
                        <a:cubicBezTo>
                          <a:pt x="639919" y="4763"/>
                          <a:pt x="930991" y="-23089"/>
                          <a:pt x="1080467" y="0"/>
                        </a:cubicBezTo>
                        <a:cubicBezTo>
                          <a:pt x="1229943" y="23089"/>
                          <a:pt x="1467530" y="6085"/>
                          <a:pt x="1596144" y="0"/>
                        </a:cubicBezTo>
                        <a:cubicBezTo>
                          <a:pt x="1724758" y="-6085"/>
                          <a:pt x="1955293" y="-13037"/>
                          <a:pt x="2259158" y="0"/>
                        </a:cubicBezTo>
                        <a:cubicBezTo>
                          <a:pt x="2563023" y="13037"/>
                          <a:pt x="2719998" y="-9143"/>
                          <a:pt x="2873059" y="0"/>
                        </a:cubicBezTo>
                        <a:cubicBezTo>
                          <a:pt x="3026120" y="9143"/>
                          <a:pt x="3198987" y="9866"/>
                          <a:pt x="3486961" y="0"/>
                        </a:cubicBezTo>
                        <a:cubicBezTo>
                          <a:pt x="3774935" y="-9866"/>
                          <a:pt x="3954727" y="32906"/>
                          <a:pt x="4199086" y="0"/>
                        </a:cubicBezTo>
                        <a:cubicBezTo>
                          <a:pt x="4443446" y="-32906"/>
                          <a:pt x="4698988" y="27594"/>
                          <a:pt x="4911212" y="0"/>
                        </a:cubicBezTo>
                        <a:cubicBezTo>
                          <a:pt x="4915930" y="145589"/>
                          <a:pt x="4896703" y="505171"/>
                          <a:pt x="4911212" y="645830"/>
                        </a:cubicBezTo>
                        <a:cubicBezTo>
                          <a:pt x="4925722" y="786489"/>
                          <a:pt x="4898155" y="1037247"/>
                          <a:pt x="4911212" y="1374107"/>
                        </a:cubicBezTo>
                        <a:cubicBezTo>
                          <a:pt x="4806523" y="1382153"/>
                          <a:pt x="4609135" y="1393745"/>
                          <a:pt x="4444647" y="1374107"/>
                        </a:cubicBezTo>
                        <a:cubicBezTo>
                          <a:pt x="4280160" y="1354469"/>
                          <a:pt x="4056942" y="1394040"/>
                          <a:pt x="3928970" y="1374107"/>
                        </a:cubicBezTo>
                        <a:cubicBezTo>
                          <a:pt x="3800998" y="1354174"/>
                          <a:pt x="3447897" y="1370072"/>
                          <a:pt x="3265956" y="1374107"/>
                        </a:cubicBezTo>
                        <a:cubicBezTo>
                          <a:pt x="3084015" y="1378142"/>
                          <a:pt x="2896184" y="1378274"/>
                          <a:pt x="2553830" y="1374107"/>
                        </a:cubicBezTo>
                        <a:cubicBezTo>
                          <a:pt x="2211476" y="1369940"/>
                          <a:pt x="2143328" y="1401196"/>
                          <a:pt x="1989041" y="1374107"/>
                        </a:cubicBezTo>
                        <a:cubicBezTo>
                          <a:pt x="1834754" y="1347018"/>
                          <a:pt x="1445872" y="1366383"/>
                          <a:pt x="1276915" y="1374107"/>
                        </a:cubicBezTo>
                        <a:cubicBezTo>
                          <a:pt x="1107958" y="1381831"/>
                          <a:pt x="979316" y="1353669"/>
                          <a:pt x="761238" y="1374107"/>
                        </a:cubicBezTo>
                        <a:cubicBezTo>
                          <a:pt x="543160" y="1394545"/>
                          <a:pt x="275912" y="1351884"/>
                          <a:pt x="0" y="1374107"/>
                        </a:cubicBezTo>
                        <a:cubicBezTo>
                          <a:pt x="1424" y="1138809"/>
                          <a:pt x="-21674" y="1039104"/>
                          <a:pt x="0" y="728277"/>
                        </a:cubicBezTo>
                        <a:cubicBezTo>
                          <a:pt x="21674" y="417450"/>
                          <a:pt x="-33218" y="240431"/>
                          <a:pt x="0" y="0"/>
                        </a:cubicBezTo>
                        <a:close/>
                      </a:path>
                      <a:path w="4911212" h="1374107" stroke="0" extrusionOk="0">
                        <a:moveTo>
                          <a:pt x="0" y="0"/>
                        </a:moveTo>
                        <a:cubicBezTo>
                          <a:pt x="122380" y="-2570"/>
                          <a:pt x="328934" y="24567"/>
                          <a:pt x="564789" y="0"/>
                        </a:cubicBezTo>
                        <a:cubicBezTo>
                          <a:pt x="800644" y="-24567"/>
                          <a:pt x="809361" y="-11267"/>
                          <a:pt x="1031355" y="0"/>
                        </a:cubicBezTo>
                        <a:cubicBezTo>
                          <a:pt x="1253349" y="11267"/>
                          <a:pt x="1596604" y="11302"/>
                          <a:pt x="1743480" y="0"/>
                        </a:cubicBezTo>
                        <a:cubicBezTo>
                          <a:pt x="1890357" y="-11302"/>
                          <a:pt x="2060702" y="-12958"/>
                          <a:pt x="2308270" y="0"/>
                        </a:cubicBezTo>
                        <a:cubicBezTo>
                          <a:pt x="2555838" y="12958"/>
                          <a:pt x="2597729" y="-27150"/>
                          <a:pt x="2873059" y="0"/>
                        </a:cubicBezTo>
                        <a:cubicBezTo>
                          <a:pt x="3148389" y="27150"/>
                          <a:pt x="3308726" y="-30401"/>
                          <a:pt x="3585185" y="0"/>
                        </a:cubicBezTo>
                        <a:cubicBezTo>
                          <a:pt x="3861644" y="30401"/>
                          <a:pt x="3964869" y="-15093"/>
                          <a:pt x="4100862" y="0"/>
                        </a:cubicBezTo>
                        <a:cubicBezTo>
                          <a:pt x="4236855" y="15093"/>
                          <a:pt x="4508752" y="-38387"/>
                          <a:pt x="4911212" y="0"/>
                        </a:cubicBezTo>
                        <a:cubicBezTo>
                          <a:pt x="4917105" y="150086"/>
                          <a:pt x="4942380" y="473700"/>
                          <a:pt x="4911212" y="714536"/>
                        </a:cubicBezTo>
                        <a:cubicBezTo>
                          <a:pt x="4880044" y="955372"/>
                          <a:pt x="4879904" y="1165548"/>
                          <a:pt x="4911212" y="1374107"/>
                        </a:cubicBezTo>
                        <a:cubicBezTo>
                          <a:pt x="4750871" y="1352781"/>
                          <a:pt x="4487485" y="1350133"/>
                          <a:pt x="4297311" y="1374107"/>
                        </a:cubicBezTo>
                        <a:cubicBezTo>
                          <a:pt x="4107137" y="1398081"/>
                          <a:pt x="3932182" y="1374802"/>
                          <a:pt x="3732521" y="1374107"/>
                        </a:cubicBezTo>
                        <a:cubicBezTo>
                          <a:pt x="3532860" y="1373413"/>
                          <a:pt x="3313973" y="1409535"/>
                          <a:pt x="3020395" y="1374107"/>
                        </a:cubicBezTo>
                        <a:cubicBezTo>
                          <a:pt x="2726817" y="1338679"/>
                          <a:pt x="2662421" y="1366555"/>
                          <a:pt x="2308270" y="1374107"/>
                        </a:cubicBezTo>
                        <a:cubicBezTo>
                          <a:pt x="1954119" y="1381659"/>
                          <a:pt x="1922830" y="1381473"/>
                          <a:pt x="1792592" y="1374107"/>
                        </a:cubicBezTo>
                        <a:cubicBezTo>
                          <a:pt x="1662354" y="1366741"/>
                          <a:pt x="1459524" y="1367674"/>
                          <a:pt x="1178691" y="1374107"/>
                        </a:cubicBezTo>
                        <a:cubicBezTo>
                          <a:pt x="897858" y="1380540"/>
                          <a:pt x="338004" y="1408478"/>
                          <a:pt x="0" y="1374107"/>
                        </a:cubicBezTo>
                        <a:cubicBezTo>
                          <a:pt x="22706" y="1183511"/>
                          <a:pt x="27638" y="931573"/>
                          <a:pt x="0" y="687054"/>
                        </a:cubicBezTo>
                        <a:cubicBezTo>
                          <a:pt x="-27638" y="442535"/>
                          <a:pt x="-19794" y="14585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7A474BC-D9C6-4EAC-9914-9A9A3E7FE330}"/>
              </a:ext>
            </a:extLst>
          </p:cNvPr>
          <p:cNvSpPr/>
          <p:nvPr/>
        </p:nvSpPr>
        <p:spPr>
          <a:xfrm>
            <a:off x="6308819" y="1446025"/>
            <a:ext cx="5083133" cy="478958"/>
          </a:xfrm>
          <a:prstGeom prst="rect">
            <a:avLst/>
          </a:prstGeom>
          <a:solidFill>
            <a:srgbClr val="F9CA17">
              <a:alpha val="34000"/>
            </a:srgbClr>
          </a:solidFill>
          <a:ln w="38100" cmpd="sng">
            <a:solidFill>
              <a:srgbClr val="F0BE0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911212"/>
                      <a:gd name="connsiteY0" fmla="*/ 0 h 1374107"/>
                      <a:gd name="connsiteX1" fmla="*/ 515677 w 4911212"/>
                      <a:gd name="connsiteY1" fmla="*/ 0 h 1374107"/>
                      <a:gd name="connsiteX2" fmla="*/ 1080467 w 4911212"/>
                      <a:gd name="connsiteY2" fmla="*/ 0 h 1374107"/>
                      <a:gd name="connsiteX3" fmla="*/ 1596144 w 4911212"/>
                      <a:gd name="connsiteY3" fmla="*/ 0 h 1374107"/>
                      <a:gd name="connsiteX4" fmla="*/ 2259158 w 4911212"/>
                      <a:gd name="connsiteY4" fmla="*/ 0 h 1374107"/>
                      <a:gd name="connsiteX5" fmla="*/ 2873059 w 4911212"/>
                      <a:gd name="connsiteY5" fmla="*/ 0 h 1374107"/>
                      <a:gd name="connsiteX6" fmla="*/ 3486961 w 4911212"/>
                      <a:gd name="connsiteY6" fmla="*/ 0 h 1374107"/>
                      <a:gd name="connsiteX7" fmla="*/ 4199086 w 4911212"/>
                      <a:gd name="connsiteY7" fmla="*/ 0 h 1374107"/>
                      <a:gd name="connsiteX8" fmla="*/ 4911212 w 4911212"/>
                      <a:gd name="connsiteY8" fmla="*/ 0 h 1374107"/>
                      <a:gd name="connsiteX9" fmla="*/ 4911212 w 4911212"/>
                      <a:gd name="connsiteY9" fmla="*/ 645830 h 1374107"/>
                      <a:gd name="connsiteX10" fmla="*/ 4911212 w 4911212"/>
                      <a:gd name="connsiteY10" fmla="*/ 1374107 h 1374107"/>
                      <a:gd name="connsiteX11" fmla="*/ 4444647 w 4911212"/>
                      <a:gd name="connsiteY11" fmla="*/ 1374107 h 1374107"/>
                      <a:gd name="connsiteX12" fmla="*/ 3928970 w 4911212"/>
                      <a:gd name="connsiteY12" fmla="*/ 1374107 h 1374107"/>
                      <a:gd name="connsiteX13" fmla="*/ 3265956 w 4911212"/>
                      <a:gd name="connsiteY13" fmla="*/ 1374107 h 1374107"/>
                      <a:gd name="connsiteX14" fmla="*/ 2553830 w 4911212"/>
                      <a:gd name="connsiteY14" fmla="*/ 1374107 h 1374107"/>
                      <a:gd name="connsiteX15" fmla="*/ 1989041 w 4911212"/>
                      <a:gd name="connsiteY15" fmla="*/ 1374107 h 1374107"/>
                      <a:gd name="connsiteX16" fmla="*/ 1276915 w 4911212"/>
                      <a:gd name="connsiteY16" fmla="*/ 1374107 h 1374107"/>
                      <a:gd name="connsiteX17" fmla="*/ 761238 w 4911212"/>
                      <a:gd name="connsiteY17" fmla="*/ 1374107 h 1374107"/>
                      <a:gd name="connsiteX18" fmla="*/ 0 w 4911212"/>
                      <a:gd name="connsiteY18" fmla="*/ 1374107 h 1374107"/>
                      <a:gd name="connsiteX19" fmla="*/ 0 w 4911212"/>
                      <a:gd name="connsiteY19" fmla="*/ 728277 h 1374107"/>
                      <a:gd name="connsiteX20" fmla="*/ 0 w 4911212"/>
                      <a:gd name="connsiteY20" fmla="*/ 0 h 13741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4911212" h="1374107" fill="none" extrusionOk="0">
                        <a:moveTo>
                          <a:pt x="0" y="0"/>
                        </a:moveTo>
                        <a:cubicBezTo>
                          <a:pt x="110957" y="14520"/>
                          <a:pt x="391435" y="-4763"/>
                          <a:pt x="515677" y="0"/>
                        </a:cubicBezTo>
                        <a:cubicBezTo>
                          <a:pt x="639919" y="4763"/>
                          <a:pt x="930991" y="-23089"/>
                          <a:pt x="1080467" y="0"/>
                        </a:cubicBezTo>
                        <a:cubicBezTo>
                          <a:pt x="1229943" y="23089"/>
                          <a:pt x="1467530" y="6085"/>
                          <a:pt x="1596144" y="0"/>
                        </a:cubicBezTo>
                        <a:cubicBezTo>
                          <a:pt x="1724758" y="-6085"/>
                          <a:pt x="1955293" y="-13037"/>
                          <a:pt x="2259158" y="0"/>
                        </a:cubicBezTo>
                        <a:cubicBezTo>
                          <a:pt x="2563023" y="13037"/>
                          <a:pt x="2719998" y="-9143"/>
                          <a:pt x="2873059" y="0"/>
                        </a:cubicBezTo>
                        <a:cubicBezTo>
                          <a:pt x="3026120" y="9143"/>
                          <a:pt x="3198987" y="9866"/>
                          <a:pt x="3486961" y="0"/>
                        </a:cubicBezTo>
                        <a:cubicBezTo>
                          <a:pt x="3774935" y="-9866"/>
                          <a:pt x="3954727" y="32906"/>
                          <a:pt x="4199086" y="0"/>
                        </a:cubicBezTo>
                        <a:cubicBezTo>
                          <a:pt x="4443446" y="-32906"/>
                          <a:pt x="4698988" y="27594"/>
                          <a:pt x="4911212" y="0"/>
                        </a:cubicBezTo>
                        <a:cubicBezTo>
                          <a:pt x="4915930" y="145589"/>
                          <a:pt x="4896703" y="505171"/>
                          <a:pt x="4911212" y="645830"/>
                        </a:cubicBezTo>
                        <a:cubicBezTo>
                          <a:pt x="4925722" y="786489"/>
                          <a:pt x="4898155" y="1037247"/>
                          <a:pt x="4911212" y="1374107"/>
                        </a:cubicBezTo>
                        <a:cubicBezTo>
                          <a:pt x="4806523" y="1382153"/>
                          <a:pt x="4609135" y="1393745"/>
                          <a:pt x="4444647" y="1374107"/>
                        </a:cubicBezTo>
                        <a:cubicBezTo>
                          <a:pt x="4280160" y="1354469"/>
                          <a:pt x="4056942" y="1394040"/>
                          <a:pt x="3928970" y="1374107"/>
                        </a:cubicBezTo>
                        <a:cubicBezTo>
                          <a:pt x="3800998" y="1354174"/>
                          <a:pt x="3447897" y="1370072"/>
                          <a:pt x="3265956" y="1374107"/>
                        </a:cubicBezTo>
                        <a:cubicBezTo>
                          <a:pt x="3084015" y="1378142"/>
                          <a:pt x="2896184" y="1378274"/>
                          <a:pt x="2553830" y="1374107"/>
                        </a:cubicBezTo>
                        <a:cubicBezTo>
                          <a:pt x="2211476" y="1369940"/>
                          <a:pt x="2143328" y="1401196"/>
                          <a:pt x="1989041" y="1374107"/>
                        </a:cubicBezTo>
                        <a:cubicBezTo>
                          <a:pt x="1834754" y="1347018"/>
                          <a:pt x="1445872" y="1366383"/>
                          <a:pt x="1276915" y="1374107"/>
                        </a:cubicBezTo>
                        <a:cubicBezTo>
                          <a:pt x="1107958" y="1381831"/>
                          <a:pt x="979316" y="1353669"/>
                          <a:pt x="761238" y="1374107"/>
                        </a:cubicBezTo>
                        <a:cubicBezTo>
                          <a:pt x="543160" y="1394545"/>
                          <a:pt x="275912" y="1351884"/>
                          <a:pt x="0" y="1374107"/>
                        </a:cubicBezTo>
                        <a:cubicBezTo>
                          <a:pt x="1424" y="1138809"/>
                          <a:pt x="-21674" y="1039104"/>
                          <a:pt x="0" y="728277"/>
                        </a:cubicBezTo>
                        <a:cubicBezTo>
                          <a:pt x="21674" y="417450"/>
                          <a:pt x="-33218" y="240431"/>
                          <a:pt x="0" y="0"/>
                        </a:cubicBezTo>
                        <a:close/>
                      </a:path>
                      <a:path w="4911212" h="1374107" stroke="0" extrusionOk="0">
                        <a:moveTo>
                          <a:pt x="0" y="0"/>
                        </a:moveTo>
                        <a:cubicBezTo>
                          <a:pt x="122380" y="-2570"/>
                          <a:pt x="328934" y="24567"/>
                          <a:pt x="564789" y="0"/>
                        </a:cubicBezTo>
                        <a:cubicBezTo>
                          <a:pt x="800644" y="-24567"/>
                          <a:pt x="809361" y="-11267"/>
                          <a:pt x="1031355" y="0"/>
                        </a:cubicBezTo>
                        <a:cubicBezTo>
                          <a:pt x="1253349" y="11267"/>
                          <a:pt x="1596604" y="11302"/>
                          <a:pt x="1743480" y="0"/>
                        </a:cubicBezTo>
                        <a:cubicBezTo>
                          <a:pt x="1890357" y="-11302"/>
                          <a:pt x="2060702" y="-12958"/>
                          <a:pt x="2308270" y="0"/>
                        </a:cubicBezTo>
                        <a:cubicBezTo>
                          <a:pt x="2555838" y="12958"/>
                          <a:pt x="2597729" y="-27150"/>
                          <a:pt x="2873059" y="0"/>
                        </a:cubicBezTo>
                        <a:cubicBezTo>
                          <a:pt x="3148389" y="27150"/>
                          <a:pt x="3308726" y="-30401"/>
                          <a:pt x="3585185" y="0"/>
                        </a:cubicBezTo>
                        <a:cubicBezTo>
                          <a:pt x="3861644" y="30401"/>
                          <a:pt x="3964869" y="-15093"/>
                          <a:pt x="4100862" y="0"/>
                        </a:cubicBezTo>
                        <a:cubicBezTo>
                          <a:pt x="4236855" y="15093"/>
                          <a:pt x="4508752" y="-38387"/>
                          <a:pt x="4911212" y="0"/>
                        </a:cubicBezTo>
                        <a:cubicBezTo>
                          <a:pt x="4917105" y="150086"/>
                          <a:pt x="4942380" y="473700"/>
                          <a:pt x="4911212" y="714536"/>
                        </a:cubicBezTo>
                        <a:cubicBezTo>
                          <a:pt x="4880044" y="955372"/>
                          <a:pt x="4879904" y="1165548"/>
                          <a:pt x="4911212" y="1374107"/>
                        </a:cubicBezTo>
                        <a:cubicBezTo>
                          <a:pt x="4750871" y="1352781"/>
                          <a:pt x="4487485" y="1350133"/>
                          <a:pt x="4297311" y="1374107"/>
                        </a:cubicBezTo>
                        <a:cubicBezTo>
                          <a:pt x="4107137" y="1398081"/>
                          <a:pt x="3932182" y="1374802"/>
                          <a:pt x="3732521" y="1374107"/>
                        </a:cubicBezTo>
                        <a:cubicBezTo>
                          <a:pt x="3532860" y="1373413"/>
                          <a:pt x="3313973" y="1409535"/>
                          <a:pt x="3020395" y="1374107"/>
                        </a:cubicBezTo>
                        <a:cubicBezTo>
                          <a:pt x="2726817" y="1338679"/>
                          <a:pt x="2662421" y="1366555"/>
                          <a:pt x="2308270" y="1374107"/>
                        </a:cubicBezTo>
                        <a:cubicBezTo>
                          <a:pt x="1954119" y="1381659"/>
                          <a:pt x="1922830" y="1381473"/>
                          <a:pt x="1792592" y="1374107"/>
                        </a:cubicBezTo>
                        <a:cubicBezTo>
                          <a:pt x="1662354" y="1366741"/>
                          <a:pt x="1459524" y="1367674"/>
                          <a:pt x="1178691" y="1374107"/>
                        </a:cubicBezTo>
                        <a:cubicBezTo>
                          <a:pt x="897858" y="1380540"/>
                          <a:pt x="338004" y="1408478"/>
                          <a:pt x="0" y="1374107"/>
                        </a:cubicBezTo>
                        <a:cubicBezTo>
                          <a:pt x="22706" y="1183511"/>
                          <a:pt x="27638" y="931573"/>
                          <a:pt x="0" y="687054"/>
                        </a:cubicBezTo>
                        <a:cubicBezTo>
                          <a:pt x="-27638" y="442535"/>
                          <a:pt x="-19794" y="14585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F803C19-3778-4039-A37C-2FD09C7E5A50}"/>
              </a:ext>
            </a:extLst>
          </p:cNvPr>
          <p:cNvSpPr/>
          <p:nvPr/>
        </p:nvSpPr>
        <p:spPr>
          <a:xfrm>
            <a:off x="6308819" y="3489710"/>
            <a:ext cx="5083133" cy="478958"/>
          </a:xfrm>
          <a:prstGeom prst="rect">
            <a:avLst/>
          </a:prstGeom>
          <a:solidFill>
            <a:srgbClr val="F9CA17">
              <a:alpha val="34000"/>
            </a:srgbClr>
          </a:solidFill>
          <a:ln w="38100" cmpd="sng">
            <a:solidFill>
              <a:srgbClr val="F0BE0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911212"/>
                      <a:gd name="connsiteY0" fmla="*/ 0 h 1374107"/>
                      <a:gd name="connsiteX1" fmla="*/ 515677 w 4911212"/>
                      <a:gd name="connsiteY1" fmla="*/ 0 h 1374107"/>
                      <a:gd name="connsiteX2" fmla="*/ 1080467 w 4911212"/>
                      <a:gd name="connsiteY2" fmla="*/ 0 h 1374107"/>
                      <a:gd name="connsiteX3" fmla="*/ 1596144 w 4911212"/>
                      <a:gd name="connsiteY3" fmla="*/ 0 h 1374107"/>
                      <a:gd name="connsiteX4" fmla="*/ 2259158 w 4911212"/>
                      <a:gd name="connsiteY4" fmla="*/ 0 h 1374107"/>
                      <a:gd name="connsiteX5" fmla="*/ 2873059 w 4911212"/>
                      <a:gd name="connsiteY5" fmla="*/ 0 h 1374107"/>
                      <a:gd name="connsiteX6" fmla="*/ 3486961 w 4911212"/>
                      <a:gd name="connsiteY6" fmla="*/ 0 h 1374107"/>
                      <a:gd name="connsiteX7" fmla="*/ 4199086 w 4911212"/>
                      <a:gd name="connsiteY7" fmla="*/ 0 h 1374107"/>
                      <a:gd name="connsiteX8" fmla="*/ 4911212 w 4911212"/>
                      <a:gd name="connsiteY8" fmla="*/ 0 h 1374107"/>
                      <a:gd name="connsiteX9" fmla="*/ 4911212 w 4911212"/>
                      <a:gd name="connsiteY9" fmla="*/ 645830 h 1374107"/>
                      <a:gd name="connsiteX10" fmla="*/ 4911212 w 4911212"/>
                      <a:gd name="connsiteY10" fmla="*/ 1374107 h 1374107"/>
                      <a:gd name="connsiteX11" fmla="*/ 4444647 w 4911212"/>
                      <a:gd name="connsiteY11" fmla="*/ 1374107 h 1374107"/>
                      <a:gd name="connsiteX12" fmla="*/ 3928970 w 4911212"/>
                      <a:gd name="connsiteY12" fmla="*/ 1374107 h 1374107"/>
                      <a:gd name="connsiteX13" fmla="*/ 3265956 w 4911212"/>
                      <a:gd name="connsiteY13" fmla="*/ 1374107 h 1374107"/>
                      <a:gd name="connsiteX14" fmla="*/ 2553830 w 4911212"/>
                      <a:gd name="connsiteY14" fmla="*/ 1374107 h 1374107"/>
                      <a:gd name="connsiteX15" fmla="*/ 1989041 w 4911212"/>
                      <a:gd name="connsiteY15" fmla="*/ 1374107 h 1374107"/>
                      <a:gd name="connsiteX16" fmla="*/ 1276915 w 4911212"/>
                      <a:gd name="connsiteY16" fmla="*/ 1374107 h 1374107"/>
                      <a:gd name="connsiteX17" fmla="*/ 761238 w 4911212"/>
                      <a:gd name="connsiteY17" fmla="*/ 1374107 h 1374107"/>
                      <a:gd name="connsiteX18" fmla="*/ 0 w 4911212"/>
                      <a:gd name="connsiteY18" fmla="*/ 1374107 h 1374107"/>
                      <a:gd name="connsiteX19" fmla="*/ 0 w 4911212"/>
                      <a:gd name="connsiteY19" fmla="*/ 728277 h 1374107"/>
                      <a:gd name="connsiteX20" fmla="*/ 0 w 4911212"/>
                      <a:gd name="connsiteY20" fmla="*/ 0 h 13741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4911212" h="1374107" fill="none" extrusionOk="0">
                        <a:moveTo>
                          <a:pt x="0" y="0"/>
                        </a:moveTo>
                        <a:cubicBezTo>
                          <a:pt x="110957" y="14520"/>
                          <a:pt x="391435" y="-4763"/>
                          <a:pt x="515677" y="0"/>
                        </a:cubicBezTo>
                        <a:cubicBezTo>
                          <a:pt x="639919" y="4763"/>
                          <a:pt x="930991" y="-23089"/>
                          <a:pt x="1080467" y="0"/>
                        </a:cubicBezTo>
                        <a:cubicBezTo>
                          <a:pt x="1229943" y="23089"/>
                          <a:pt x="1467530" y="6085"/>
                          <a:pt x="1596144" y="0"/>
                        </a:cubicBezTo>
                        <a:cubicBezTo>
                          <a:pt x="1724758" y="-6085"/>
                          <a:pt x="1955293" y="-13037"/>
                          <a:pt x="2259158" y="0"/>
                        </a:cubicBezTo>
                        <a:cubicBezTo>
                          <a:pt x="2563023" y="13037"/>
                          <a:pt x="2719998" y="-9143"/>
                          <a:pt x="2873059" y="0"/>
                        </a:cubicBezTo>
                        <a:cubicBezTo>
                          <a:pt x="3026120" y="9143"/>
                          <a:pt x="3198987" y="9866"/>
                          <a:pt x="3486961" y="0"/>
                        </a:cubicBezTo>
                        <a:cubicBezTo>
                          <a:pt x="3774935" y="-9866"/>
                          <a:pt x="3954727" y="32906"/>
                          <a:pt x="4199086" y="0"/>
                        </a:cubicBezTo>
                        <a:cubicBezTo>
                          <a:pt x="4443446" y="-32906"/>
                          <a:pt x="4698988" y="27594"/>
                          <a:pt x="4911212" y="0"/>
                        </a:cubicBezTo>
                        <a:cubicBezTo>
                          <a:pt x="4915930" y="145589"/>
                          <a:pt x="4896703" y="505171"/>
                          <a:pt x="4911212" y="645830"/>
                        </a:cubicBezTo>
                        <a:cubicBezTo>
                          <a:pt x="4925722" y="786489"/>
                          <a:pt x="4898155" y="1037247"/>
                          <a:pt x="4911212" y="1374107"/>
                        </a:cubicBezTo>
                        <a:cubicBezTo>
                          <a:pt x="4806523" y="1382153"/>
                          <a:pt x="4609135" y="1393745"/>
                          <a:pt x="4444647" y="1374107"/>
                        </a:cubicBezTo>
                        <a:cubicBezTo>
                          <a:pt x="4280160" y="1354469"/>
                          <a:pt x="4056942" y="1394040"/>
                          <a:pt x="3928970" y="1374107"/>
                        </a:cubicBezTo>
                        <a:cubicBezTo>
                          <a:pt x="3800998" y="1354174"/>
                          <a:pt x="3447897" y="1370072"/>
                          <a:pt x="3265956" y="1374107"/>
                        </a:cubicBezTo>
                        <a:cubicBezTo>
                          <a:pt x="3084015" y="1378142"/>
                          <a:pt x="2896184" y="1378274"/>
                          <a:pt x="2553830" y="1374107"/>
                        </a:cubicBezTo>
                        <a:cubicBezTo>
                          <a:pt x="2211476" y="1369940"/>
                          <a:pt x="2143328" y="1401196"/>
                          <a:pt x="1989041" y="1374107"/>
                        </a:cubicBezTo>
                        <a:cubicBezTo>
                          <a:pt x="1834754" y="1347018"/>
                          <a:pt x="1445872" y="1366383"/>
                          <a:pt x="1276915" y="1374107"/>
                        </a:cubicBezTo>
                        <a:cubicBezTo>
                          <a:pt x="1107958" y="1381831"/>
                          <a:pt x="979316" y="1353669"/>
                          <a:pt x="761238" y="1374107"/>
                        </a:cubicBezTo>
                        <a:cubicBezTo>
                          <a:pt x="543160" y="1394545"/>
                          <a:pt x="275912" y="1351884"/>
                          <a:pt x="0" y="1374107"/>
                        </a:cubicBezTo>
                        <a:cubicBezTo>
                          <a:pt x="1424" y="1138809"/>
                          <a:pt x="-21674" y="1039104"/>
                          <a:pt x="0" y="728277"/>
                        </a:cubicBezTo>
                        <a:cubicBezTo>
                          <a:pt x="21674" y="417450"/>
                          <a:pt x="-33218" y="240431"/>
                          <a:pt x="0" y="0"/>
                        </a:cubicBezTo>
                        <a:close/>
                      </a:path>
                      <a:path w="4911212" h="1374107" stroke="0" extrusionOk="0">
                        <a:moveTo>
                          <a:pt x="0" y="0"/>
                        </a:moveTo>
                        <a:cubicBezTo>
                          <a:pt x="122380" y="-2570"/>
                          <a:pt x="328934" y="24567"/>
                          <a:pt x="564789" y="0"/>
                        </a:cubicBezTo>
                        <a:cubicBezTo>
                          <a:pt x="800644" y="-24567"/>
                          <a:pt x="809361" y="-11267"/>
                          <a:pt x="1031355" y="0"/>
                        </a:cubicBezTo>
                        <a:cubicBezTo>
                          <a:pt x="1253349" y="11267"/>
                          <a:pt x="1596604" y="11302"/>
                          <a:pt x="1743480" y="0"/>
                        </a:cubicBezTo>
                        <a:cubicBezTo>
                          <a:pt x="1890357" y="-11302"/>
                          <a:pt x="2060702" y="-12958"/>
                          <a:pt x="2308270" y="0"/>
                        </a:cubicBezTo>
                        <a:cubicBezTo>
                          <a:pt x="2555838" y="12958"/>
                          <a:pt x="2597729" y="-27150"/>
                          <a:pt x="2873059" y="0"/>
                        </a:cubicBezTo>
                        <a:cubicBezTo>
                          <a:pt x="3148389" y="27150"/>
                          <a:pt x="3308726" y="-30401"/>
                          <a:pt x="3585185" y="0"/>
                        </a:cubicBezTo>
                        <a:cubicBezTo>
                          <a:pt x="3861644" y="30401"/>
                          <a:pt x="3964869" y="-15093"/>
                          <a:pt x="4100862" y="0"/>
                        </a:cubicBezTo>
                        <a:cubicBezTo>
                          <a:pt x="4236855" y="15093"/>
                          <a:pt x="4508752" y="-38387"/>
                          <a:pt x="4911212" y="0"/>
                        </a:cubicBezTo>
                        <a:cubicBezTo>
                          <a:pt x="4917105" y="150086"/>
                          <a:pt x="4942380" y="473700"/>
                          <a:pt x="4911212" y="714536"/>
                        </a:cubicBezTo>
                        <a:cubicBezTo>
                          <a:pt x="4880044" y="955372"/>
                          <a:pt x="4879904" y="1165548"/>
                          <a:pt x="4911212" y="1374107"/>
                        </a:cubicBezTo>
                        <a:cubicBezTo>
                          <a:pt x="4750871" y="1352781"/>
                          <a:pt x="4487485" y="1350133"/>
                          <a:pt x="4297311" y="1374107"/>
                        </a:cubicBezTo>
                        <a:cubicBezTo>
                          <a:pt x="4107137" y="1398081"/>
                          <a:pt x="3932182" y="1374802"/>
                          <a:pt x="3732521" y="1374107"/>
                        </a:cubicBezTo>
                        <a:cubicBezTo>
                          <a:pt x="3532860" y="1373413"/>
                          <a:pt x="3313973" y="1409535"/>
                          <a:pt x="3020395" y="1374107"/>
                        </a:cubicBezTo>
                        <a:cubicBezTo>
                          <a:pt x="2726817" y="1338679"/>
                          <a:pt x="2662421" y="1366555"/>
                          <a:pt x="2308270" y="1374107"/>
                        </a:cubicBezTo>
                        <a:cubicBezTo>
                          <a:pt x="1954119" y="1381659"/>
                          <a:pt x="1922830" y="1381473"/>
                          <a:pt x="1792592" y="1374107"/>
                        </a:cubicBezTo>
                        <a:cubicBezTo>
                          <a:pt x="1662354" y="1366741"/>
                          <a:pt x="1459524" y="1367674"/>
                          <a:pt x="1178691" y="1374107"/>
                        </a:cubicBezTo>
                        <a:cubicBezTo>
                          <a:pt x="897858" y="1380540"/>
                          <a:pt x="338004" y="1408478"/>
                          <a:pt x="0" y="1374107"/>
                        </a:cubicBezTo>
                        <a:cubicBezTo>
                          <a:pt x="22706" y="1183511"/>
                          <a:pt x="27638" y="931573"/>
                          <a:pt x="0" y="687054"/>
                        </a:cubicBezTo>
                        <a:cubicBezTo>
                          <a:pt x="-27638" y="442535"/>
                          <a:pt x="-19794" y="14585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8737B6D-E969-45D6-97B8-9B3D2A41145D}"/>
              </a:ext>
            </a:extLst>
          </p:cNvPr>
          <p:cNvSpPr/>
          <p:nvPr/>
        </p:nvSpPr>
        <p:spPr>
          <a:xfrm>
            <a:off x="6308819" y="4548731"/>
            <a:ext cx="5083133" cy="478958"/>
          </a:xfrm>
          <a:prstGeom prst="rect">
            <a:avLst/>
          </a:prstGeom>
          <a:solidFill>
            <a:srgbClr val="F9CA17">
              <a:alpha val="34000"/>
            </a:srgbClr>
          </a:solidFill>
          <a:ln w="38100" cmpd="sng">
            <a:solidFill>
              <a:srgbClr val="F0BE06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911212"/>
                      <a:gd name="connsiteY0" fmla="*/ 0 h 1374107"/>
                      <a:gd name="connsiteX1" fmla="*/ 515677 w 4911212"/>
                      <a:gd name="connsiteY1" fmla="*/ 0 h 1374107"/>
                      <a:gd name="connsiteX2" fmla="*/ 1080467 w 4911212"/>
                      <a:gd name="connsiteY2" fmla="*/ 0 h 1374107"/>
                      <a:gd name="connsiteX3" fmla="*/ 1596144 w 4911212"/>
                      <a:gd name="connsiteY3" fmla="*/ 0 h 1374107"/>
                      <a:gd name="connsiteX4" fmla="*/ 2259158 w 4911212"/>
                      <a:gd name="connsiteY4" fmla="*/ 0 h 1374107"/>
                      <a:gd name="connsiteX5" fmla="*/ 2873059 w 4911212"/>
                      <a:gd name="connsiteY5" fmla="*/ 0 h 1374107"/>
                      <a:gd name="connsiteX6" fmla="*/ 3486961 w 4911212"/>
                      <a:gd name="connsiteY6" fmla="*/ 0 h 1374107"/>
                      <a:gd name="connsiteX7" fmla="*/ 4199086 w 4911212"/>
                      <a:gd name="connsiteY7" fmla="*/ 0 h 1374107"/>
                      <a:gd name="connsiteX8" fmla="*/ 4911212 w 4911212"/>
                      <a:gd name="connsiteY8" fmla="*/ 0 h 1374107"/>
                      <a:gd name="connsiteX9" fmla="*/ 4911212 w 4911212"/>
                      <a:gd name="connsiteY9" fmla="*/ 645830 h 1374107"/>
                      <a:gd name="connsiteX10" fmla="*/ 4911212 w 4911212"/>
                      <a:gd name="connsiteY10" fmla="*/ 1374107 h 1374107"/>
                      <a:gd name="connsiteX11" fmla="*/ 4444647 w 4911212"/>
                      <a:gd name="connsiteY11" fmla="*/ 1374107 h 1374107"/>
                      <a:gd name="connsiteX12" fmla="*/ 3928970 w 4911212"/>
                      <a:gd name="connsiteY12" fmla="*/ 1374107 h 1374107"/>
                      <a:gd name="connsiteX13" fmla="*/ 3265956 w 4911212"/>
                      <a:gd name="connsiteY13" fmla="*/ 1374107 h 1374107"/>
                      <a:gd name="connsiteX14" fmla="*/ 2553830 w 4911212"/>
                      <a:gd name="connsiteY14" fmla="*/ 1374107 h 1374107"/>
                      <a:gd name="connsiteX15" fmla="*/ 1989041 w 4911212"/>
                      <a:gd name="connsiteY15" fmla="*/ 1374107 h 1374107"/>
                      <a:gd name="connsiteX16" fmla="*/ 1276915 w 4911212"/>
                      <a:gd name="connsiteY16" fmla="*/ 1374107 h 1374107"/>
                      <a:gd name="connsiteX17" fmla="*/ 761238 w 4911212"/>
                      <a:gd name="connsiteY17" fmla="*/ 1374107 h 1374107"/>
                      <a:gd name="connsiteX18" fmla="*/ 0 w 4911212"/>
                      <a:gd name="connsiteY18" fmla="*/ 1374107 h 1374107"/>
                      <a:gd name="connsiteX19" fmla="*/ 0 w 4911212"/>
                      <a:gd name="connsiteY19" fmla="*/ 728277 h 1374107"/>
                      <a:gd name="connsiteX20" fmla="*/ 0 w 4911212"/>
                      <a:gd name="connsiteY20" fmla="*/ 0 h 13741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4911212" h="1374107" fill="none" extrusionOk="0">
                        <a:moveTo>
                          <a:pt x="0" y="0"/>
                        </a:moveTo>
                        <a:cubicBezTo>
                          <a:pt x="110957" y="14520"/>
                          <a:pt x="391435" y="-4763"/>
                          <a:pt x="515677" y="0"/>
                        </a:cubicBezTo>
                        <a:cubicBezTo>
                          <a:pt x="639919" y="4763"/>
                          <a:pt x="930991" y="-23089"/>
                          <a:pt x="1080467" y="0"/>
                        </a:cubicBezTo>
                        <a:cubicBezTo>
                          <a:pt x="1229943" y="23089"/>
                          <a:pt x="1467530" y="6085"/>
                          <a:pt x="1596144" y="0"/>
                        </a:cubicBezTo>
                        <a:cubicBezTo>
                          <a:pt x="1724758" y="-6085"/>
                          <a:pt x="1955293" y="-13037"/>
                          <a:pt x="2259158" y="0"/>
                        </a:cubicBezTo>
                        <a:cubicBezTo>
                          <a:pt x="2563023" y="13037"/>
                          <a:pt x="2719998" y="-9143"/>
                          <a:pt x="2873059" y="0"/>
                        </a:cubicBezTo>
                        <a:cubicBezTo>
                          <a:pt x="3026120" y="9143"/>
                          <a:pt x="3198987" y="9866"/>
                          <a:pt x="3486961" y="0"/>
                        </a:cubicBezTo>
                        <a:cubicBezTo>
                          <a:pt x="3774935" y="-9866"/>
                          <a:pt x="3954727" y="32906"/>
                          <a:pt x="4199086" y="0"/>
                        </a:cubicBezTo>
                        <a:cubicBezTo>
                          <a:pt x="4443446" y="-32906"/>
                          <a:pt x="4698988" y="27594"/>
                          <a:pt x="4911212" y="0"/>
                        </a:cubicBezTo>
                        <a:cubicBezTo>
                          <a:pt x="4915930" y="145589"/>
                          <a:pt x="4896703" y="505171"/>
                          <a:pt x="4911212" y="645830"/>
                        </a:cubicBezTo>
                        <a:cubicBezTo>
                          <a:pt x="4925722" y="786489"/>
                          <a:pt x="4898155" y="1037247"/>
                          <a:pt x="4911212" y="1374107"/>
                        </a:cubicBezTo>
                        <a:cubicBezTo>
                          <a:pt x="4806523" y="1382153"/>
                          <a:pt x="4609135" y="1393745"/>
                          <a:pt x="4444647" y="1374107"/>
                        </a:cubicBezTo>
                        <a:cubicBezTo>
                          <a:pt x="4280160" y="1354469"/>
                          <a:pt x="4056942" y="1394040"/>
                          <a:pt x="3928970" y="1374107"/>
                        </a:cubicBezTo>
                        <a:cubicBezTo>
                          <a:pt x="3800998" y="1354174"/>
                          <a:pt x="3447897" y="1370072"/>
                          <a:pt x="3265956" y="1374107"/>
                        </a:cubicBezTo>
                        <a:cubicBezTo>
                          <a:pt x="3084015" y="1378142"/>
                          <a:pt x="2896184" y="1378274"/>
                          <a:pt x="2553830" y="1374107"/>
                        </a:cubicBezTo>
                        <a:cubicBezTo>
                          <a:pt x="2211476" y="1369940"/>
                          <a:pt x="2143328" y="1401196"/>
                          <a:pt x="1989041" y="1374107"/>
                        </a:cubicBezTo>
                        <a:cubicBezTo>
                          <a:pt x="1834754" y="1347018"/>
                          <a:pt x="1445872" y="1366383"/>
                          <a:pt x="1276915" y="1374107"/>
                        </a:cubicBezTo>
                        <a:cubicBezTo>
                          <a:pt x="1107958" y="1381831"/>
                          <a:pt x="979316" y="1353669"/>
                          <a:pt x="761238" y="1374107"/>
                        </a:cubicBezTo>
                        <a:cubicBezTo>
                          <a:pt x="543160" y="1394545"/>
                          <a:pt x="275912" y="1351884"/>
                          <a:pt x="0" y="1374107"/>
                        </a:cubicBezTo>
                        <a:cubicBezTo>
                          <a:pt x="1424" y="1138809"/>
                          <a:pt x="-21674" y="1039104"/>
                          <a:pt x="0" y="728277"/>
                        </a:cubicBezTo>
                        <a:cubicBezTo>
                          <a:pt x="21674" y="417450"/>
                          <a:pt x="-33218" y="240431"/>
                          <a:pt x="0" y="0"/>
                        </a:cubicBezTo>
                        <a:close/>
                      </a:path>
                      <a:path w="4911212" h="1374107" stroke="0" extrusionOk="0">
                        <a:moveTo>
                          <a:pt x="0" y="0"/>
                        </a:moveTo>
                        <a:cubicBezTo>
                          <a:pt x="122380" y="-2570"/>
                          <a:pt x="328934" y="24567"/>
                          <a:pt x="564789" y="0"/>
                        </a:cubicBezTo>
                        <a:cubicBezTo>
                          <a:pt x="800644" y="-24567"/>
                          <a:pt x="809361" y="-11267"/>
                          <a:pt x="1031355" y="0"/>
                        </a:cubicBezTo>
                        <a:cubicBezTo>
                          <a:pt x="1253349" y="11267"/>
                          <a:pt x="1596604" y="11302"/>
                          <a:pt x="1743480" y="0"/>
                        </a:cubicBezTo>
                        <a:cubicBezTo>
                          <a:pt x="1890357" y="-11302"/>
                          <a:pt x="2060702" y="-12958"/>
                          <a:pt x="2308270" y="0"/>
                        </a:cubicBezTo>
                        <a:cubicBezTo>
                          <a:pt x="2555838" y="12958"/>
                          <a:pt x="2597729" y="-27150"/>
                          <a:pt x="2873059" y="0"/>
                        </a:cubicBezTo>
                        <a:cubicBezTo>
                          <a:pt x="3148389" y="27150"/>
                          <a:pt x="3308726" y="-30401"/>
                          <a:pt x="3585185" y="0"/>
                        </a:cubicBezTo>
                        <a:cubicBezTo>
                          <a:pt x="3861644" y="30401"/>
                          <a:pt x="3964869" y="-15093"/>
                          <a:pt x="4100862" y="0"/>
                        </a:cubicBezTo>
                        <a:cubicBezTo>
                          <a:pt x="4236855" y="15093"/>
                          <a:pt x="4508752" y="-38387"/>
                          <a:pt x="4911212" y="0"/>
                        </a:cubicBezTo>
                        <a:cubicBezTo>
                          <a:pt x="4917105" y="150086"/>
                          <a:pt x="4942380" y="473700"/>
                          <a:pt x="4911212" y="714536"/>
                        </a:cubicBezTo>
                        <a:cubicBezTo>
                          <a:pt x="4880044" y="955372"/>
                          <a:pt x="4879904" y="1165548"/>
                          <a:pt x="4911212" y="1374107"/>
                        </a:cubicBezTo>
                        <a:cubicBezTo>
                          <a:pt x="4750871" y="1352781"/>
                          <a:pt x="4487485" y="1350133"/>
                          <a:pt x="4297311" y="1374107"/>
                        </a:cubicBezTo>
                        <a:cubicBezTo>
                          <a:pt x="4107137" y="1398081"/>
                          <a:pt x="3932182" y="1374802"/>
                          <a:pt x="3732521" y="1374107"/>
                        </a:cubicBezTo>
                        <a:cubicBezTo>
                          <a:pt x="3532860" y="1373413"/>
                          <a:pt x="3313973" y="1409535"/>
                          <a:pt x="3020395" y="1374107"/>
                        </a:cubicBezTo>
                        <a:cubicBezTo>
                          <a:pt x="2726817" y="1338679"/>
                          <a:pt x="2662421" y="1366555"/>
                          <a:pt x="2308270" y="1374107"/>
                        </a:cubicBezTo>
                        <a:cubicBezTo>
                          <a:pt x="1954119" y="1381659"/>
                          <a:pt x="1922830" y="1381473"/>
                          <a:pt x="1792592" y="1374107"/>
                        </a:cubicBezTo>
                        <a:cubicBezTo>
                          <a:pt x="1662354" y="1366741"/>
                          <a:pt x="1459524" y="1367674"/>
                          <a:pt x="1178691" y="1374107"/>
                        </a:cubicBezTo>
                        <a:cubicBezTo>
                          <a:pt x="897858" y="1380540"/>
                          <a:pt x="338004" y="1408478"/>
                          <a:pt x="0" y="1374107"/>
                        </a:cubicBezTo>
                        <a:cubicBezTo>
                          <a:pt x="22706" y="1183511"/>
                          <a:pt x="27638" y="931573"/>
                          <a:pt x="0" y="687054"/>
                        </a:cubicBezTo>
                        <a:cubicBezTo>
                          <a:pt x="-27638" y="442535"/>
                          <a:pt x="-19794" y="14585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5D4CB46-D182-4278-9CA1-50A6AC6C5D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1405" y="5939555"/>
            <a:ext cx="3895089" cy="39434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A209ED0-3566-4C2B-ACC4-6934344FBDA6}"/>
              </a:ext>
            </a:extLst>
          </p:cNvPr>
          <p:cNvSpPr txBox="1"/>
          <p:nvPr/>
        </p:nvSpPr>
        <p:spPr>
          <a:xfrm>
            <a:off x="0" y="6488668"/>
            <a:ext cx="60977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* </a:t>
            </a:r>
            <a:r>
              <a:rPr lang="ko-KR" altLang="en-US" sz="1400" dirty="0" err="1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오픈서베이</a:t>
            </a:r>
            <a:r>
              <a:rPr lang="en-US" altLang="ko-KR" sz="1400" dirty="0"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, 2020.01</a:t>
            </a:r>
            <a:endParaRPr lang="ko-KR" altLang="en-US" sz="1400" dirty="0"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0947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1C639D96-BB9F-4259-9B32-6BFE9E86E55F}"/>
              </a:ext>
            </a:extLst>
          </p:cNvPr>
          <p:cNvSpPr/>
          <p:nvPr/>
        </p:nvSpPr>
        <p:spPr>
          <a:xfrm>
            <a:off x="0" y="5419023"/>
            <a:ext cx="12192000" cy="1438977"/>
          </a:xfrm>
          <a:prstGeom prst="rect">
            <a:avLst/>
          </a:prstGeom>
          <a:solidFill>
            <a:srgbClr val="051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ACBC1DD-F80E-46EA-ACD5-D61AD97D8430}"/>
              </a:ext>
            </a:extLst>
          </p:cNvPr>
          <p:cNvSpPr/>
          <p:nvPr/>
        </p:nvSpPr>
        <p:spPr>
          <a:xfrm>
            <a:off x="2442001" y="748004"/>
            <a:ext cx="3240000" cy="1850817"/>
          </a:xfrm>
          <a:prstGeom prst="roundRect">
            <a:avLst/>
          </a:prstGeom>
          <a:noFill/>
          <a:ln w="57150">
            <a:solidFill>
              <a:srgbClr val="F9C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05F3E8E-0379-4C8E-99B8-0B7105F4B1BF}"/>
              </a:ext>
            </a:extLst>
          </p:cNvPr>
          <p:cNvSpPr/>
          <p:nvPr/>
        </p:nvSpPr>
        <p:spPr>
          <a:xfrm>
            <a:off x="6486780" y="748004"/>
            <a:ext cx="3240000" cy="1850817"/>
          </a:xfrm>
          <a:prstGeom prst="roundRect">
            <a:avLst/>
          </a:prstGeom>
          <a:noFill/>
          <a:ln w="57150">
            <a:solidFill>
              <a:srgbClr val="F9C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B6398135-A693-415F-A580-D2E589DC68EF}"/>
              </a:ext>
            </a:extLst>
          </p:cNvPr>
          <p:cNvSpPr/>
          <p:nvPr/>
        </p:nvSpPr>
        <p:spPr>
          <a:xfrm>
            <a:off x="2442001" y="3029592"/>
            <a:ext cx="3240000" cy="1850817"/>
          </a:xfrm>
          <a:prstGeom prst="roundRect">
            <a:avLst/>
          </a:prstGeom>
          <a:noFill/>
          <a:ln w="57150">
            <a:solidFill>
              <a:srgbClr val="F9C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E7B0B4AE-AA82-47C1-A706-B98B130C00A8}"/>
              </a:ext>
            </a:extLst>
          </p:cNvPr>
          <p:cNvSpPr/>
          <p:nvPr/>
        </p:nvSpPr>
        <p:spPr>
          <a:xfrm>
            <a:off x="6486780" y="3029592"/>
            <a:ext cx="3240000" cy="1850817"/>
          </a:xfrm>
          <a:prstGeom prst="roundRect">
            <a:avLst/>
          </a:prstGeom>
          <a:noFill/>
          <a:ln w="57150">
            <a:solidFill>
              <a:srgbClr val="F9C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9184B7-E717-4DC9-9D43-89ECCACE1547}"/>
              </a:ext>
            </a:extLst>
          </p:cNvPr>
          <p:cNvSpPr txBox="1"/>
          <p:nvPr/>
        </p:nvSpPr>
        <p:spPr>
          <a:xfrm>
            <a:off x="2750991" y="1283436"/>
            <a:ext cx="266845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OTF ExtraBold" panose="020B0600000101010101" pitchFamily="34" charset="-127"/>
                <a:ea typeface="나눔스퀘어 Light" panose="020B0600000101010101"/>
                <a:sym typeface="Wingdings" panose="05000000000000000000" pitchFamily="2" charset="2"/>
              </a:rPr>
              <a:t>온라인 식품 </a:t>
            </a:r>
            <a:endParaRPr lang="en-US" altLang="ko-KR" sz="2000" b="1" dirty="0">
              <a:solidFill>
                <a:srgbClr val="051741"/>
              </a:solidFill>
              <a:latin typeface="나눔스퀘어OTF ExtraBold" panose="020B0600000101010101" pitchFamily="34" charset="-127"/>
              <a:ea typeface="나눔스퀘어 Light" panose="020B0600000101010101"/>
              <a:sym typeface="Wingdings" panose="05000000000000000000" pitchFamily="2" charset="2"/>
            </a:endParaRPr>
          </a:p>
          <a:p>
            <a:pPr algn="ctr"/>
            <a:r>
              <a:rPr lang="ko-KR" altLang="en-US" sz="2000" b="1" dirty="0" err="1">
                <a:solidFill>
                  <a:srgbClr val="051741"/>
                </a:solidFill>
                <a:latin typeface="나눔스퀘어OTF ExtraBold" panose="020B0600000101010101" pitchFamily="34" charset="-127"/>
                <a:ea typeface="나눔스퀘어 Light" panose="020B0600000101010101"/>
                <a:sym typeface="Wingdings" panose="05000000000000000000" pitchFamily="2" charset="2"/>
              </a:rPr>
              <a:t>장보기의</a:t>
            </a:r>
            <a:r>
              <a:rPr lang="ko-KR" altLang="en-US" sz="2000" b="1" dirty="0">
                <a:solidFill>
                  <a:srgbClr val="051741"/>
                </a:solidFill>
                <a:latin typeface="나눔스퀘어OTF ExtraBold" panose="020B0600000101010101" pitchFamily="34" charset="-127"/>
                <a:ea typeface="나눔스퀘어 Light" panose="020B0600000101010101"/>
                <a:sym typeface="Wingdings" panose="05000000000000000000" pitchFamily="2" charset="2"/>
              </a:rPr>
              <a:t> 급성장</a:t>
            </a:r>
            <a:endParaRPr lang="en-US" altLang="ko-KR" sz="2000" b="1" dirty="0">
              <a:solidFill>
                <a:srgbClr val="051741"/>
              </a:solidFill>
              <a:latin typeface="나눔스퀘어OTF ExtraBold" panose="020B0600000101010101" pitchFamily="34" charset="-127"/>
              <a:ea typeface="나눔스퀘어 Light" panose="020B0600000101010101"/>
              <a:sym typeface="Wingdings" panose="05000000000000000000" pitchFamily="2" charset="2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379C3F-E435-4D5B-9698-061E2B6FEF4F}"/>
              </a:ext>
            </a:extLst>
          </p:cNvPr>
          <p:cNvSpPr txBox="1"/>
          <p:nvPr/>
        </p:nvSpPr>
        <p:spPr>
          <a:xfrm>
            <a:off x="6512472" y="1165580"/>
            <a:ext cx="321430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OTF ExtraBold" panose="020B0600000101010101" pitchFamily="34" charset="-127"/>
                <a:ea typeface="나눔스퀘어 Light" panose="020B0600000101010101"/>
                <a:sym typeface="Wingdings" panose="05000000000000000000" pitchFamily="2" charset="2"/>
              </a:rPr>
              <a:t>그럼에도 불구하고</a:t>
            </a:r>
            <a:endParaRPr lang="en-US" altLang="ko-KR" sz="2000" b="1" dirty="0">
              <a:solidFill>
                <a:srgbClr val="051741"/>
              </a:solidFill>
              <a:latin typeface="나눔스퀘어OTF ExtraBold" panose="020B0600000101010101" pitchFamily="34" charset="-127"/>
              <a:ea typeface="나눔스퀘어 Light" panose="020B0600000101010101"/>
              <a:sym typeface="Wingdings" panose="05000000000000000000" pitchFamily="2" charset="2"/>
            </a:endParaRPr>
          </a:p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OTF ExtraBold" panose="020B0600000101010101" pitchFamily="34" charset="-127"/>
                <a:ea typeface="나눔스퀘어 Light" panose="020B0600000101010101"/>
                <a:sym typeface="Wingdings" panose="05000000000000000000" pitchFamily="2" charset="2"/>
              </a:rPr>
              <a:t>꾸준히 유지되는</a:t>
            </a:r>
            <a:endParaRPr lang="en-US" altLang="ko-KR" sz="2000" b="1" dirty="0">
              <a:solidFill>
                <a:srgbClr val="051741"/>
              </a:solidFill>
              <a:latin typeface="나눔스퀘어OTF ExtraBold" panose="020B0600000101010101" pitchFamily="34" charset="-127"/>
              <a:ea typeface="나눔스퀘어 Light" panose="020B0600000101010101"/>
              <a:sym typeface="Wingdings" panose="05000000000000000000" pitchFamily="2" charset="2"/>
            </a:endParaRPr>
          </a:p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OTF ExtraBold" panose="020B0600000101010101" pitchFamily="34" charset="-127"/>
                <a:ea typeface="나눔스퀘어 Light" panose="020B0600000101010101"/>
                <a:sym typeface="Wingdings" panose="05000000000000000000" pitchFamily="2" charset="2"/>
              </a:rPr>
              <a:t>오프라인 신선식품 장보기</a:t>
            </a:r>
            <a:endParaRPr lang="en-US" altLang="ko-KR" sz="2000" b="1" dirty="0">
              <a:solidFill>
                <a:srgbClr val="051741"/>
              </a:solidFill>
              <a:latin typeface="나눔스퀘어OTF ExtraBold" panose="020B0600000101010101" pitchFamily="34" charset="-127"/>
              <a:ea typeface="나눔스퀘어 Light" panose="020B0600000101010101"/>
              <a:sym typeface="Wingdings" panose="05000000000000000000" pitchFamily="2" charset="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FD7878-AB6A-481C-9FCC-619955C81DBD}"/>
              </a:ext>
            </a:extLst>
          </p:cNvPr>
          <p:cNvSpPr txBox="1"/>
          <p:nvPr/>
        </p:nvSpPr>
        <p:spPr>
          <a:xfrm>
            <a:off x="2465220" y="3707298"/>
            <a:ext cx="3240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OTF ExtraBold" panose="020B0600000101010101" pitchFamily="34" charset="-127"/>
                <a:ea typeface="나눔스퀘어 Light" panose="020B0600000101010101"/>
              </a:rPr>
              <a:t>소비자에게 신선식품은</a:t>
            </a:r>
            <a:endParaRPr lang="en-US" altLang="ko-KR" sz="2000" b="1" dirty="0">
              <a:solidFill>
                <a:srgbClr val="051741"/>
              </a:solidFill>
              <a:latin typeface="나눔스퀘어OTF ExtraBold" panose="020B0600000101010101" pitchFamily="34" charset="-127"/>
              <a:ea typeface="나눔스퀘어 Light" panose="020B0600000101010101"/>
            </a:endParaRPr>
          </a:p>
          <a:p>
            <a:pPr algn="ctr"/>
            <a:r>
              <a:rPr lang="en-US" altLang="ko-KR" sz="2000" b="1" dirty="0">
                <a:solidFill>
                  <a:srgbClr val="051741"/>
                </a:solidFill>
                <a:latin typeface="나눔스퀘어OTF ExtraBold" panose="020B0600000101010101" pitchFamily="34" charset="-127"/>
                <a:ea typeface="나눔스퀘어 Light" panose="020B0600000101010101"/>
              </a:rPr>
              <a:t>“</a:t>
            </a:r>
            <a:r>
              <a:rPr lang="ko-KR" altLang="en-US" sz="2000" b="1" dirty="0" err="1">
                <a:solidFill>
                  <a:srgbClr val="051741"/>
                </a:solidFill>
                <a:latin typeface="나눔스퀘어OTF ExtraBold" panose="020B0600000101010101" pitchFamily="34" charset="-127"/>
                <a:ea typeface="나눔스퀘어 Light" panose="020B0600000101010101"/>
              </a:rPr>
              <a:t>초신선</a:t>
            </a:r>
            <a:r>
              <a:rPr lang="en-US" altLang="ko-KR" sz="2000" b="1" dirty="0">
                <a:solidFill>
                  <a:srgbClr val="051741"/>
                </a:solidFill>
                <a:latin typeface="나눔스퀘어OTF ExtraBold" panose="020B0600000101010101" pitchFamily="34" charset="-127"/>
                <a:ea typeface="나눔스퀘어 Light" panose="020B0600000101010101"/>
              </a:rPr>
              <a:t>‘ </a:t>
            </a:r>
            <a:r>
              <a:rPr lang="ko-KR" altLang="en-US" sz="2000" b="1" dirty="0">
                <a:solidFill>
                  <a:srgbClr val="051741"/>
                </a:solidFill>
                <a:latin typeface="나눔스퀘어OTF ExtraBold" panose="020B0600000101010101" pitchFamily="34" charset="-127"/>
                <a:ea typeface="나눔스퀘어 Light" panose="020B0600000101010101"/>
              </a:rPr>
              <a:t>과 </a:t>
            </a:r>
            <a:r>
              <a:rPr lang="en-US" altLang="ko-KR" sz="2000" b="1" dirty="0">
                <a:solidFill>
                  <a:srgbClr val="051741"/>
                </a:solidFill>
                <a:latin typeface="나눔스퀘어OTF ExtraBold" panose="020B0600000101010101" pitchFamily="34" charset="-127"/>
                <a:ea typeface="나눔스퀘어 Light" panose="020B0600000101010101"/>
              </a:rPr>
              <a:t>“</a:t>
            </a:r>
            <a:r>
              <a:rPr lang="ko-KR" altLang="en-US" sz="2000" b="1" dirty="0" err="1">
                <a:solidFill>
                  <a:srgbClr val="051741"/>
                </a:solidFill>
                <a:latin typeface="나눔스퀘어OTF ExtraBold" panose="020B0600000101010101" pitchFamily="34" charset="-127"/>
                <a:ea typeface="나눔스퀘어 Light" panose="020B0600000101010101"/>
              </a:rPr>
              <a:t>극신선</a:t>
            </a:r>
            <a:r>
              <a:rPr lang="en-US" altLang="ko-KR" sz="2000" b="1" dirty="0">
                <a:solidFill>
                  <a:srgbClr val="051741"/>
                </a:solidFill>
                <a:latin typeface="나눔스퀘어OTF ExtraBold" panose="020B0600000101010101" pitchFamily="34" charset="-127"/>
                <a:ea typeface="나눔스퀘어 Light" panose="020B0600000101010101"/>
              </a:rPr>
              <a:t>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B25C16-C963-447F-AE8A-4B2C38D4AEBA}"/>
              </a:ext>
            </a:extLst>
          </p:cNvPr>
          <p:cNvSpPr txBox="1"/>
          <p:nvPr/>
        </p:nvSpPr>
        <p:spPr>
          <a:xfrm>
            <a:off x="6510001" y="3553410"/>
            <a:ext cx="33909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OTF ExtraBold" panose="020B0600000101010101" pitchFamily="34" charset="-127"/>
                <a:ea typeface="나눔스퀘어 Light" panose="020B0600000101010101"/>
              </a:rPr>
              <a:t>오프라인 매장만의 </a:t>
            </a:r>
            <a:endParaRPr lang="en-US" altLang="ko-KR" sz="2000" b="1" dirty="0">
              <a:solidFill>
                <a:srgbClr val="051741"/>
              </a:solidFill>
              <a:latin typeface="나눔스퀘어OTF ExtraBold" panose="020B0600000101010101" pitchFamily="34" charset="-127"/>
              <a:ea typeface="나눔스퀘어 Light" panose="020B0600000101010101"/>
            </a:endParaRPr>
          </a:p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OTF ExtraBold" panose="020B0600000101010101" pitchFamily="34" charset="-127"/>
                <a:ea typeface="나눔스퀘어 Light" panose="020B0600000101010101"/>
              </a:rPr>
              <a:t>강점이자 마지막 </a:t>
            </a:r>
            <a:endParaRPr lang="en-US" altLang="ko-KR" sz="2000" b="1" dirty="0">
              <a:solidFill>
                <a:srgbClr val="051741"/>
              </a:solidFill>
              <a:latin typeface="나눔스퀘어OTF ExtraBold" panose="020B0600000101010101" pitchFamily="34" charset="-127"/>
              <a:ea typeface="나눔스퀘어 Light" panose="020B0600000101010101"/>
            </a:endParaRPr>
          </a:p>
          <a:p>
            <a:pPr algn="ctr"/>
            <a:r>
              <a:rPr lang="ko-KR" altLang="en-US" sz="2000" b="1" dirty="0">
                <a:solidFill>
                  <a:srgbClr val="051741"/>
                </a:solidFill>
                <a:latin typeface="나눔스퀘어OTF ExtraBold" panose="020B0600000101010101" pitchFamily="34" charset="-127"/>
                <a:ea typeface="나눔스퀘어 Light" panose="020B0600000101010101"/>
              </a:rPr>
              <a:t>경쟁력은 </a:t>
            </a:r>
            <a:r>
              <a:rPr lang="en-US" altLang="ko-KR" sz="2000" b="1" dirty="0">
                <a:solidFill>
                  <a:srgbClr val="051741"/>
                </a:solidFill>
                <a:latin typeface="나눔스퀘어OTF ExtraBold" panose="020B0600000101010101" pitchFamily="34" charset="-127"/>
                <a:ea typeface="나눔스퀘어 Light" panose="020B0600000101010101"/>
              </a:rPr>
              <a:t>“</a:t>
            </a:r>
            <a:r>
              <a:rPr lang="ko-KR" altLang="en-US" sz="2000" b="1" dirty="0">
                <a:solidFill>
                  <a:srgbClr val="051741"/>
                </a:solidFill>
                <a:latin typeface="나눔스퀘어OTF ExtraBold" panose="020B0600000101010101" pitchFamily="34" charset="-127"/>
                <a:ea typeface="나눔스퀘어 Light" panose="020B0600000101010101"/>
              </a:rPr>
              <a:t>신선도</a:t>
            </a:r>
            <a:r>
              <a:rPr lang="en-US" altLang="ko-KR" sz="2000" b="1" dirty="0">
                <a:solidFill>
                  <a:srgbClr val="051741"/>
                </a:solidFill>
                <a:latin typeface="나눔스퀘어OTF ExtraBold" panose="020B0600000101010101" pitchFamily="34" charset="-127"/>
                <a:ea typeface="나눔스퀘어 Light" panose="020B0600000101010101"/>
              </a:rPr>
              <a:t>“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84C9B40-40E8-4B3A-A065-F8F94879606C}"/>
              </a:ext>
            </a:extLst>
          </p:cNvPr>
          <p:cNvSpPr/>
          <p:nvPr/>
        </p:nvSpPr>
        <p:spPr>
          <a:xfrm>
            <a:off x="-7240" y="5513387"/>
            <a:ext cx="12206480" cy="1143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</a:pPr>
            <a:r>
              <a:rPr lang="ko-KR" altLang="en-US" sz="2400" b="1" dirty="0">
                <a:solidFill>
                  <a:schemeClr val="bg1"/>
                </a:solidFill>
                <a:latin typeface="NanumSquareOTF ExtraBold" panose="020B0600000101010101" pitchFamily="34" charset="-127"/>
                <a:ea typeface="나눔스퀘어 Light" panose="020B0600000101010101"/>
                <a:sym typeface="Wingdings" panose="05000000000000000000" pitchFamily="2" charset="2"/>
              </a:rPr>
              <a:t>신선식품의 신선도를 주력으로 </a:t>
            </a:r>
            <a:endParaRPr lang="en-US" altLang="ko-KR" sz="2400" b="1" dirty="0">
              <a:solidFill>
                <a:schemeClr val="bg1"/>
              </a:solidFill>
              <a:latin typeface="NanumSquareOTF ExtraBold" panose="020B0600000101010101" pitchFamily="34" charset="-127"/>
              <a:ea typeface="나눔스퀘어 Light" panose="020B0600000101010101"/>
              <a:sym typeface="Wingdings" panose="05000000000000000000" pitchFamily="2" charset="2"/>
            </a:endParaRPr>
          </a:p>
          <a:p>
            <a:pPr algn="ctr" latinLnBrk="0">
              <a:lnSpc>
                <a:spcPct val="150000"/>
              </a:lnSpc>
            </a:pPr>
            <a:r>
              <a:rPr lang="ko-KR" altLang="en-US" sz="2400" b="1" dirty="0">
                <a:solidFill>
                  <a:schemeClr val="bg1"/>
                </a:solidFill>
                <a:latin typeface="NanumSquareOTF ExtraBold" panose="020B0600000101010101" pitchFamily="34" charset="-127"/>
                <a:ea typeface="나눔스퀘어 Light" panose="020B0600000101010101"/>
                <a:sym typeface="Wingdings" panose="05000000000000000000" pitchFamily="2" charset="2"/>
              </a:rPr>
              <a:t>오프라인 매장의 경쟁력을 높여줄 서비스를 구축 </a:t>
            </a:r>
            <a:r>
              <a:rPr lang="en-US" altLang="ko-KR" sz="2400" b="1" dirty="0">
                <a:solidFill>
                  <a:schemeClr val="bg1"/>
                </a:solidFill>
                <a:latin typeface="NanumSquareOTF ExtraBold" panose="020B0600000101010101" pitchFamily="34" charset="-127"/>
                <a:ea typeface="나눔스퀘어 Light" panose="020B0600000101010101"/>
                <a:sym typeface="Wingdings" panose="05000000000000000000" pitchFamily="2" charset="2"/>
              </a:rPr>
              <a:t> </a:t>
            </a:r>
            <a:endParaRPr lang="en-US" altLang="ko-KR" sz="2400" dirty="0">
              <a:solidFill>
                <a:schemeClr val="bg1"/>
              </a:solidFill>
              <a:latin typeface="NanumSquareOTF" panose="020B0600000101010101" pitchFamily="34" charset="-127"/>
              <a:ea typeface="나눔스퀘어 Light" panose="020B0600000101010101"/>
              <a:sym typeface="Wingdings" panose="05000000000000000000" pitchFamily="2" charset="2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05C5D8-7B36-46C5-9788-7CF818FFD8CA}"/>
              </a:ext>
            </a:extLst>
          </p:cNvPr>
          <p:cNvSpPr txBox="1"/>
          <p:nvPr/>
        </p:nvSpPr>
        <p:spPr>
          <a:xfrm>
            <a:off x="111760" y="66040"/>
            <a:ext cx="11657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OTF Bold" panose="020B0600000101010101" pitchFamily="34" charset="-127"/>
                <a:ea typeface="나눔스퀘어 Light" panose="020B0600000101010101"/>
              </a:rPr>
              <a:t>Part 1</a:t>
            </a:r>
          </a:p>
          <a:p>
            <a:r>
              <a:rPr lang="ko-KR" altLang="en-US" sz="14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등장배경요약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4545A3C-6BC2-4B79-8ABA-4E286DE8876A}"/>
              </a:ext>
            </a:extLst>
          </p:cNvPr>
          <p:cNvSpPr txBox="1"/>
          <p:nvPr/>
        </p:nvSpPr>
        <p:spPr>
          <a:xfrm>
            <a:off x="432775" y="5784568"/>
            <a:ext cx="9408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NanumSquareOTF ExtraBold" panose="020B0600000101010101" pitchFamily="34" charset="-127"/>
                <a:ea typeface="나눔스퀘어 Light" panose="020B0600000101010101"/>
                <a:sym typeface="Wingdings" panose="05000000000000000000" pitchFamily="2" charset="2"/>
              </a:rPr>
              <a:t>▶ </a:t>
            </a:r>
            <a:endParaRPr lang="ko-KR" altLang="en-US" sz="4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1435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-48260"/>
            <a:ext cx="12192000" cy="6906260"/>
          </a:xfrm>
          <a:prstGeom prst="rect">
            <a:avLst/>
          </a:prstGeom>
          <a:solidFill>
            <a:srgbClr val="F9CA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859280" y="2365077"/>
            <a:ext cx="79197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Light"/>
                <a:ea typeface="나눔스퀘어 Light" panose="020B0600000101010101"/>
              </a:rPr>
              <a:t>02. </a:t>
            </a:r>
            <a:r>
              <a:rPr lang="ko-KR" alt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Light"/>
                <a:ea typeface="나눔스퀘어 Light" panose="020B0600000101010101"/>
              </a:rPr>
              <a:t>서비스 모델 제안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4953000" y="3733800"/>
            <a:ext cx="7239000" cy="1524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131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5BAB327-E2B1-4D4A-A399-49B5888EE5A0}"/>
              </a:ext>
            </a:extLst>
          </p:cNvPr>
          <p:cNvSpPr/>
          <p:nvPr/>
        </p:nvSpPr>
        <p:spPr>
          <a:xfrm>
            <a:off x="953082" y="2442756"/>
            <a:ext cx="10285835" cy="1778000"/>
          </a:xfrm>
          <a:prstGeom prst="rect">
            <a:avLst/>
          </a:prstGeom>
          <a:solidFill>
            <a:schemeClr val="bg1"/>
          </a:solidFill>
          <a:ln w="127000">
            <a:solidFill>
              <a:srgbClr val="F9C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E09AAE-166B-4AAA-9AFF-1437DD1E562E}"/>
              </a:ext>
            </a:extLst>
          </p:cNvPr>
          <p:cNvSpPr txBox="1"/>
          <p:nvPr/>
        </p:nvSpPr>
        <p:spPr>
          <a:xfrm>
            <a:off x="1062989" y="2890391"/>
            <a:ext cx="100660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latin typeface="+mj-ea"/>
                <a:ea typeface="+mj-ea"/>
              </a:rPr>
              <a:t>수요 예측을 통한 물류 최적화 </a:t>
            </a:r>
            <a:endParaRPr lang="en-US" altLang="ko-KR" sz="3200" b="1" dirty="0">
              <a:latin typeface="+mj-ea"/>
              <a:ea typeface="+mj-ea"/>
            </a:endParaRPr>
          </a:p>
          <a:p>
            <a:pPr algn="ctr"/>
            <a:r>
              <a:rPr lang="ko-KR" altLang="en-US" sz="3200" b="1" dirty="0">
                <a:latin typeface="+mj-ea"/>
                <a:ea typeface="+mj-ea"/>
              </a:rPr>
              <a:t> 위치 데이터 기반 배송 위치 최적화</a:t>
            </a:r>
            <a:endParaRPr lang="en-US" altLang="ko-KR" sz="3200" b="1" dirty="0">
              <a:latin typeface="+mj-ea"/>
              <a:ea typeface="+mj-ea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1ED8E62-7861-4C61-960E-DEFA25CB13E9}"/>
              </a:ext>
            </a:extLst>
          </p:cNvPr>
          <p:cNvCxnSpPr>
            <a:cxnSpLocks/>
          </p:cNvCxnSpPr>
          <p:nvPr/>
        </p:nvCxnSpPr>
        <p:spPr>
          <a:xfrm>
            <a:off x="516000" y="1119739"/>
            <a:ext cx="11160000" cy="0"/>
          </a:xfrm>
          <a:prstGeom prst="line">
            <a:avLst/>
          </a:prstGeom>
          <a:ln w="19050">
            <a:solidFill>
              <a:srgbClr val="F9CA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C5675FBF-B8E3-4C67-B9B8-9B7E5638C504}"/>
              </a:ext>
            </a:extLst>
          </p:cNvPr>
          <p:cNvSpPr txBox="1"/>
          <p:nvPr/>
        </p:nvSpPr>
        <p:spPr>
          <a:xfrm>
            <a:off x="0" y="36288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서비스 모델 제안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B18404-7DA1-40EE-92BC-3C8FB96CFA32}"/>
              </a:ext>
            </a:extLst>
          </p:cNvPr>
          <p:cNvSpPr txBox="1"/>
          <p:nvPr/>
        </p:nvSpPr>
        <p:spPr>
          <a:xfrm>
            <a:off x="111760" y="66040"/>
            <a:ext cx="6935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OTF Bold" panose="020B0600000101010101" pitchFamily="34" charset="-127"/>
                <a:ea typeface="나눔스퀘어 Light" panose="020B0600000101010101"/>
              </a:rPr>
              <a:t>Part 2</a:t>
            </a:r>
            <a:endParaRPr lang="ko-KR" altLang="en-US" sz="1400" dirty="0">
              <a:latin typeface="나눔스퀘어OTF Bold" panose="020B0600000101010101" pitchFamily="34" charset="-127"/>
              <a:ea typeface="나눔스퀘어 Light" panose="020B0600000101010101"/>
            </a:endParaRPr>
          </a:p>
        </p:txBody>
      </p:sp>
    </p:spTree>
    <p:extLst>
      <p:ext uri="{BB962C8B-B14F-4D97-AF65-F5344CB8AC3E}">
        <p14:creationId xmlns:p14="http://schemas.microsoft.com/office/powerpoint/2010/main" val="20106915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961</TotalTime>
  <Words>619</Words>
  <Application>Microsoft Office PowerPoint</Application>
  <PresentationFormat>와이드스크린</PresentationFormat>
  <Paragraphs>261</Paragraphs>
  <Slides>23</Slides>
  <Notes>10</Notes>
  <HiddenSlides>0</HiddenSlides>
  <MMClips>0</MMClips>
  <ScaleCrop>false</ScaleCrop>
  <HeadingPairs>
    <vt:vector size="8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6" baseType="lpstr">
      <vt:lpstr>NanumSquareOTF</vt:lpstr>
      <vt:lpstr>NanumSquareOTF ExtraBold</vt:lpstr>
      <vt:lpstr>NanumSquareOTF Light</vt:lpstr>
      <vt:lpstr>나눔스퀘어</vt:lpstr>
      <vt:lpstr>나눔스퀘어 ExtraBold</vt:lpstr>
      <vt:lpstr>나눔스퀘어 Light</vt:lpstr>
      <vt:lpstr>나눔스퀘어OTF Bold</vt:lpstr>
      <vt:lpstr>나눔스퀘어OTF ExtraBold</vt:lpstr>
      <vt:lpstr>나눔스퀘어OTF Light</vt:lpstr>
      <vt:lpstr>맑은 고딕</vt:lpstr>
      <vt:lpstr>Arial</vt:lpstr>
      <vt:lpstr>Office 테마</vt:lpstr>
      <vt:lpstr>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 우진</dc:creator>
  <cp:lastModifiedBy>Windows 사용자</cp:lastModifiedBy>
  <cp:revision>224</cp:revision>
  <dcterms:created xsi:type="dcterms:W3CDTF">2020-11-16T12:17:18Z</dcterms:created>
  <dcterms:modified xsi:type="dcterms:W3CDTF">2020-12-07T10:29:30Z</dcterms:modified>
</cp:coreProperties>
</file>

<file path=docProps/thumbnail.jpeg>
</file>